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50"/>
  </p:handoutMasterIdLst>
  <p:sldIdLst>
    <p:sldId id="256" r:id="rId3"/>
    <p:sldId id="274" r:id="rId5"/>
    <p:sldId id="275" r:id="rId6"/>
    <p:sldId id="276" r:id="rId7"/>
    <p:sldId id="277" r:id="rId8"/>
    <p:sldId id="278" r:id="rId9"/>
    <p:sldId id="279" r:id="rId10"/>
    <p:sldId id="280" r:id="rId11"/>
    <p:sldId id="281" r:id="rId12"/>
    <p:sldId id="282" r:id="rId13"/>
    <p:sldId id="290" r:id="rId14"/>
    <p:sldId id="283" r:id="rId15"/>
    <p:sldId id="292" r:id="rId16"/>
    <p:sldId id="293" r:id="rId17"/>
    <p:sldId id="294" r:id="rId18"/>
    <p:sldId id="295" r:id="rId19"/>
    <p:sldId id="296" r:id="rId20"/>
    <p:sldId id="297" r:id="rId21"/>
    <p:sldId id="298" r:id="rId22"/>
    <p:sldId id="299" r:id="rId23"/>
    <p:sldId id="300" r:id="rId24"/>
    <p:sldId id="301" r:id="rId25"/>
    <p:sldId id="302" r:id="rId26"/>
    <p:sldId id="303" r:id="rId27"/>
    <p:sldId id="304" r:id="rId28"/>
    <p:sldId id="305" r:id="rId29"/>
    <p:sldId id="306" r:id="rId30"/>
    <p:sldId id="307" r:id="rId31"/>
    <p:sldId id="308" r:id="rId32"/>
    <p:sldId id="309" r:id="rId33"/>
    <p:sldId id="310" r:id="rId34"/>
    <p:sldId id="311" r:id="rId35"/>
    <p:sldId id="313" r:id="rId36"/>
    <p:sldId id="314" r:id="rId37"/>
    <p:sldId id="315" r:id="rId38"/>
    <p:sldId id="316" r:id="rId39"/>
    <p:sldId id="317" r:id="rId40"/>
    <p:sldId id="318" r:id="rId41"/>
    <p:sldId id="319" r:id="rId42"/>
    <p:sldId id="320" r:id="rId43"/>
    <p:sldId id="321" r:id="rId44"/>
    <p:sldId id="322" r:id="rId45"/>
    <p:sldId id="323" r:id="rId46"/>
    <p:sldId id="324" r:id="rId47"/>
    <p:sldId id="325" r:id="rId48"/>
    <p:sldId id="326" r:id="rId49"/>
  </p:sldIdLst>
  <p:sldSz cx="9144000" cy="5143500" type="screen16x9"/>
  <p:notesSz cx="10693400" cy="7562850"/>
  <p:custDataLst>
    <p:tags r:id="rId54"/>
  </p:custDataLst>
  <p:defaultTextStyle>
    <a:defPPr>
      <a:defRPr lang="zh-CN"/>
    </a:defPPr>
    <a:lvl1pPr marL="0" algn="l" defTabSz="715645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357505" algn="l" defTabSz="715645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715645" algn="l" defTabSz="715645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073150" algn="l" defTabSz="715645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1431290" algn="l" defTabSz="715645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1788795" algn="l" defTabSz="715645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2146935" algn="l" defTabSz="715645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2504440" algn="l" defTabSz="715645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2862580" algn="l" defTabSz="715645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59" userDrawn="1">
          <p15:clr>
            <a:srgbClr val="A4A3A4"/>
          </p15:clr>
        </p15:guide>
        <p15:guide id="2" pos="184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0D5D4"/>
    <a:srgbClr val="DAFEF7"/>
    <a:srgbClr val="C2FEF3"/>
    <a:srgbClr val="0CA88E"/>
    <a:srgbClr val="FFFFFF"/>
    <a:srgbClr val="0E24F0"/>
    <a:srgbClr val="FFFFC9"/>
    <a:srgbClr val="FFFFC5"/>
    <a:srgbClr val="FFFFB3"/>
    <a:srgbClr val="ADE5B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2490" autoAdjust="0"/>
  </p:normalViewPr>
  <p:slideViewPr>
    <p:cSldViewPr showGuides="1">
      <p:cViewPr varScale="1">
        <p:scale>
          <a:sx n="140" d="100"/>
          <a:sy n="140" d="100"/>
        </p:scale>
        <p:origin x="774" y="102"/>
      </p:cViewPr>
      <p:guideLst>
        <p:guide orient="horz" pos="1959"/>
        <p:guide pos="1847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4" Type="http://schemas.openxmlformats.org/officeDocument/2006/relationships/tags" Target="tags/tag1.xml"/><Relationship Id="rId53" Type="http://schemas.openxmlformats.org/officeDocument/2006/relationships/tableStyles" Target="tableStyles.xml"/><Relationship Id="rId52" Type="http://schemas.openxmlformats.org/officeDocument/2006/relationships/viewProps" Target="viewProps.xml"/><Relationship Id="rId51" Type="http://schemas.openxmlformats.org/officeDocument/2006/relationships/presProps" Target="presProps.xml"/><Relationship Id="rId50" Type="http://schemas.openxmlformats.org/officeDocument/2006/relationships/handoutMaster" Target="handoutMasters/handoutMaster1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633913" cy="3778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altLang="zh-CN" smtClean="0"/>
              <a:t>The Learning Problem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6057900" y="0"/>
            <a:ext cx="4632325" cy="3778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9BD6D7-3D64-49AB-9315-57CD6AC26804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7183438"/>
            <a:ext cx="4633913" cy="3778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6057900" y="7183438"/>
            <a:ext cx="4632325" cy="3778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41C0A0-2E7E-423A-9305-1793C8FDA823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633913" cy="3778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altLang="zh-CN" smtClean="0"/>
              <a:t>The Learning Problem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6057900" y="0"/>
            <a:ext cx="4632325" cy="3778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C31AFE-C7BC-4D6D-A737-75989FE502E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2825750" y="566738"/>
            <a:ext cx="5041900" cy="28368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1069975" y="3592513"/>
            <a:ext cx="8553450" cy="34036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7183438"/>
            <a:ext cx="4633913" cy="3778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6057900" y="7183438"/>
            <a:ext cx="4632325" cy="3778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7FE426-5942-4005-B91B-B20D441DE147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ftr="0" dt="0"/>
  <p:notesStyle>
    <a:lvl1pPr marL="0" algn="l" defTabSz="715645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57505" algn="l" defTabSz="715645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715645" algn="l" defTabSz="715645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73150" algn="l" defTabSz="715645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431290" algn="l" defTabSz="715645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88795" algn="l" defTabSz="715645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146935" algn="l" defTabSz="715645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504440" algn="l" defTabSz="715645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862580" algn="l" defTabSz="715645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825750" y="566738"/>
            <a:ext cx="5041900" cy="2836862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altLang="zh-CN" smtClean="0"/>
              <a:t>The Learning Problem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37FE426-5942-4005-B91B-B20D441DE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825750" y="566738"/>
            <a:ext cx="5041900" cy="2836862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7FE426-5942-4005-B91B-B20D441DE147}" type="slidenum">
              <a:rPr lang="zh-CN" altLang="en-US" smtClean="0"/>
            </a:fld>
            <a:endParaRPr lang="zh-CN" altLang="en-US"/>
          </a:p>
        </p:txBody>
      </p:sp>
      <p:sp>
        <p:nvSpPr>
          <p:cNvPr id="5" name="页眉占位符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 altLang="zh-CN" smtClean="0"/>
              <a:t>The Learning Problem</a:t>
            </a:r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825750" y="566738"/>
            <a:ext cx="5041900" cy="2836862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7FE426-5942-4005-B91B-B20D441DE147}" type="slidenum">
              <a:rPr lang="zh-CN" altLang="en-US" smtClean="0"/>
            </a:fld>
            <a:endParaRPr lang="zh-CN" altLang="en-US"/>
          </a:p>
        </p:txBody>
      </p:sp>
      <p:sp>
        <p:nvSpPr>
          <p:cNvPr id="5" name="页眉占位符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 altLang="zh-CN" smtClean="0"/>
              <a:t>The Learning Problem</a:t>
            </a:r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825750" y="566738"/>
            <a:ext cx="5041900" cy="2836862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7FE426-5942-4005-B91B-B20D441DE147}" type="slidenum">
              <a:rPr lang="zh-CN" altLang="en-US" smtClean="0"/>
            </a:fld>
            <a:endParaRPr lang="zh-CN" altLang="en-US"/>
          </a:p>
        </p:txBody>
      </p:sp>
      <p:sp>
        <p:nvSpPr>
          <p:cNvPr id="5" name="页眉占位符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 altLang="zh-CN" smtClean="0"/>
              <a:t>The Learning Problem</a:t>
            </a:r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825750" y="566738"/>
            <a:ext cx="5041900" cy="2836862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altLang="zh-CN"/>
              <a:t>The Learning Problem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37FE426-5942-4005-B91B-B20D441DE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825750" y="566738"/>
            <a:ext cx="5041900" cy="2836862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7FE426-5942-4005-B91B-B20D441DE147}" type="slidenum">
              <a:rPr lang="zh-CN" altLang="en-US" smtClean="0"/>
            </a:fld>
            <a:endParaRPr lang="zh-CN" altLang="en-US"/>
          </a:p>
        </p:txBody>
      </p:sp>
      <p:sp>
        <p:nvSpPr>
          <p:cNvPr id="5" name="页眉占位符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 altLang="zh-CN"/>
              <a:t>The Learning Problem</a:t>
            </a:r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825750" y="566738"/>
            <a:ext cx="5041900" cy="2836862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7FE426-5942-4005-B91B-B20D441DE147}" type="slidenum">
              <a:rPr lang="zh-CN" altLang="en-US" smtClean="0"/>
            </a:fld>
            <a:endParaRPr lang="zh-CN" altLang="en-US"/>
          </a:p>
        </p:txBody>
      </p:sp>
      <p:sp>
        <p:nvSpPr>
          <p:cNvPr id="5" name="页眉占位符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 altLang="zh-CN"/>
              <a:t>The Learning Problem</a:t>
            </a:r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825750" y="566738"/>
            <a:ext cx="5041900" cy="2836862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7FE426-5942-4005-B91B-B20D441DE147}" type="slidenum">
              <a:rPr lang="zh-CN" altLang="en-US" smtClean="0"/>
            </a:fld>
            <a:endParaRPr lang="zh-CN" altLang="en-US"/>
          </a:p>
        </p:txBody>
      </p:sp>
      <p:sp>
        <p:nvSpPr>
          <p:cNvPr id="5" name="页眉占位符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 altLang="zh-CN"/>
              <a:t>The Learning Problem</a:t>
            </a:r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825750" y="566738"/>
            <a:ext cx="5041900" cy="2836862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7FE426-5942-4005-B91B-B20D441DE147}" type="slidenum">
              <a:rPr lang="zh-CN" altLang="en-US" smtClean="0"/>
            </a:fld>
            <a:endParaRPr lang="zh-CN" altLang="en-US"/>
          </a:p>
        </p:txBody>
      </p:sp>
      <p:sp>
        <p:nvSpPr>
          <p:cNvPr id="5" name="页眉占位符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 altLang="zh-CN"/>
              <a:t>The Learning Problem</a:t>
            </a:r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825750" y="566738"/>
            <a:ext cx="5041900" cy="2836862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7FE426-5942-4005-B91B-B20D441DE147}" type="slidenum">
              <a:rPr lang="zh-CN" altLang="en-US" smtClean="0"/>
            </a:fld>
            <a:endParaRPr lang="zh-CN" altLang="en-US"/>
          </a:p>
        </p:txBody>
      </p:sp>
      <p:sp>
        <p:nvSpPr>
          <p:cNvPr id="5" name="页眉占位符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 altLang="zh-CN"/>
              <a:t>The Learning Problem</a:t>
            </a:r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825750" y="566738"/>
            <a:ext cx="5041900" cy="2836862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7FE426-5942-4005-B91B-B20D441DE147}" type="slidenum">
              <a:rPr lang="zh-CN" altLang="en-US" smtClean="0"/>
            </a:fld>
            <a:endParaRPr lang="zh-CN" altLang="en-US"/>
          </a:p>
        </p:txBody>
      </p:sp>
      <p:sp>
        <p:nvSpPr>
          <p:cNvPr id="5" name="页眉占位符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 altLang="zh-CN"/>
              <a:t>The Learning Problem</a:t>
            </a:r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825750" y="566738"/>
            <a:ext cx="5041900" cy="2836862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7FE426-5942-4005-B91B-B20D441DE147}" type="slidenum">
              <a:rPr lang="zh-CN" altLang="en-US" smtClean="0"/>
            </a:fld>
            <a:endParaRPr lang="zh-CN" altLang="en-US"/>
          </a:p>
        </p:txBody>
      </p:sp>
      <p:sp>
        <p:nvSpPr>
          <p:cNvPr id="5" name="页眉占位符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 altLang="zh-CN" smtClean="0"/>
              <a:t>The Learning Problem</a:t>
            </a:r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825750" y="566738"/>
            <a:ext cx="5041900" cy="2836862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7FE426-5942-4005-B91B-B20D441DE147}" type="slidenum">
              <a:rPr lang="zh-CN" altLang="en-US" smtClean="0"/>
            </a:fld>
            <a:endParaRPr lang="zh-CN" altLang="en-US"/>
          </a:p>
        </p:txBody>
      </p:sp>
      <p:sp>
        <p:nvSpPr>
          <p:cNvPr id="5" name="页眉占位符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 altLang="zh-CN"/>
              <a:t>The Learning Problem</a:t>
            </a:r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825750" y="566738"/>
            <a:ext cx="5041900" cy="2836862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7FE426-5942-4005-B91B-B20D441DE147}" type="slidenum">
              <a:rPr lang="zh-CN" altLang="en-US" smtClean="0"/>
            </a:fld>
            <a:endParaRPr lang="zh-CN" altLang="en-US"/>
          </a:p>
        </p:txBody>
      </p:sp>
      <p:sp>
        <p:nvSpPr>
          <p:cNvPr id="5" name="页眉占位符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 altLang="zh-CN"/>
              <a:t>The Learning Problem</a:t>
            </a:r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825750" y="566738"/>
            <a:ext cx="5041900" cy="2836862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7FE426-5942-4005-B91B-B20D441DE147}" type="slidenum">
              <a:rPr lang="zh-CN" altLang="en-US" smtClean="0"/>
            </a:fld>
            <a:endParaRPr lang="zh-CN" altLang="en-US"/>
          </a:p>
        </p:txBody>
      </p:sp>
      <p:sp>
        <p:nvSpPr>
          <p:cNvPr id="5" name="页眉占位符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 altLang="zh-CN"/>
              <a:t>The Learning Problem</a:t>
            </a:r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825750" y="566738"/>
            <a:ext cx="5041900" cy="2836862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7FE426-5942-4005-B91B-B20D441DE147}" type="slidenum">
              <a:rPr lang="zh-CN" altLang="en-US" smtClean="0"/>
            </a:fld>
            <a:endParaRPr lang="zh-CN" altLang="en-US"/>
          </a:p>
        </p:txBody>
      </p:sp>
      <p:sp>
        <p:nvSpPr>
          <p:cNvPr id="5" name="页眉占位符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 altLang="zh-CN"/>
              <a:t>The Learning Problem</a:t>
            </a:r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825750" y="566738"/>
            <a:ext cx="5041900" cy="2836862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7FE426-5942-4005-B91B-B20D441DE147}" type="slidenum">
              <a:rPr lang="zh-CN" altLang="en-US" smtClean="0"/>
            </a:fld>
            <a:endParaRPr lang="zh-CN" altLang="en-US"/>
          </a:p>
        </p:txBody>
      </p:sp>
      <p:sp>
        <p:nvSpPr>
          <p:cNvPr id="5" name="页眉占位符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 altLang="zh-CN"/>
              <a:t>The Learning Problem</a:t>
            </a:r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825750" y="566738"/>
            <a:ext cx="5041900" cy="2836862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7FE426-5942-4005-B91B-B20D441DE147}" type="slidenum">
              <a:rPr lang="zh-CN" altLang="en-US" smtClean="0"/>
            </a:fld>
            <a:endParaRPr lang="zh-CN" altLang="en-US"/>
          </a:p>
        </p:txBody>
      </p:sp>
      <p:sp>
        <p:nvSpPr>
          <p:cNvPr id="5" name="页眉占位符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 altLang="zh-CN"/>
              <a:t>The Learning Problem</a:t>
            </a:r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825750" y="566738"/>
            <a:ext cx="5041900" cy="2836862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7FE426-5942-4005-B91B-B20D441DE147}" type="slidenum">
              <a:rPr lang="zh-CN" altLang="en-US" smtClean="0"/>
            </a:fld>
            <a:endParaRPr lang="zh-CN" altLang="en-US"/>
          </a:p>
        </p:txBody>
      </p:sp>
      <p:sp>
        <p:nvSpPr>
          <p:cNvPr id="5" name="页眉占位符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 altLang="zh-CN"/>
              <a:t>The Learning Problem</a:t>
            </a:r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825750" y="566738"/>
            <a:ext cx="5041900" cy="2836862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7FE426-5942-4005-B91B-B20D441DE147}" type="slidenum">
              <a:rPr lang="zh-CN" altLang="en-US" smtClean="0"/>
            </a:fld>
            <a:endParaRPr lang="zh-CN" altLang="en-US"/>
          </a:p>
        </p:txBody>
      </p:sp>
      <p:sp>
        <p:nvSpPr>
          <p:cNvPr id="5" name="页眉占位符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 altLang="zh-CN"/>
              <a:t>The Learning Problem</a:t>
            </a:r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825750" y="566738"/>
            <a:ext cx="5041900" cy="2836862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7FE426-5942-4005-B91B-B20D441DE147}" type="slidenum">
              <a:rPr lang="zh-CN" altLang="en-US" smtClean="0"/>
            </a:fld>
            <a:endParaRPr lang="zh-CN" altLang="en-US"/>
          </a:p>
        </p:txBody>
      </p:sp>
      <p:sp>
        <p:nvSpPr>
          <p:cNvPr id="5" name="页眉占位符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 altLang="zh-CN"/>
              <a:t>The Learning Problem</a:t>
            </a:r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825750" y="566738"/>
            <a:ext cx="5041900" cy="2836862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7FE426-5942-4005-B91B-B20D441DE147}" type="slidenum">
              <a:rPr lang="zh-CN" altLang="en-US" smtClean="0"/>
            </a:fld>
            <a:endParaRPr lang="zh-CN" altLang="en-US"/>
          </a:p>
        </p:txBody>
      </p:sp>
      <p:sp>
        <p:nvSpPr>
          <p:cNvPr id="5" name="页眉占位符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 altLang="zh-CN"/>
              <a:t>The Learning Problem</a:t>
            </a:r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825750" y="566738"/>
            <a:ext cx="5041900" cy="2836862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7FE426-5942-4005-B91B-B20D441DE147}" type="slidenum">
              <a:rPr lang="zh-CN" altLang="en-US" smtClean="0"/>
            </a:fld>
            <a:endParaRPr lang="zh-CN" altLang="en-US"/>
          </a:p>
        </p:txBody>
      </p:sp>
      <p:sp>
        <p:nvSpPr>
          <p:cNvPr id="5" name="页眉占位符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 altLang="zh-CN" smtClean="0"/>
              <a:t>The Learning Problem</a:t>
            </a:r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825750" y="566738"/>
            <a:ext cx="5041900" cy="2836862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7FE426-5942-4005-B91B-B20D441DE147}" type="slidenum">
              <a:rPr lang="zh-CN" altLang="en-US" smtClean="0"/>
            </a:fld>
            <a:endParaRPr lang="zh-CN" altLang="en-US"/>
          </a:p>
        </p:txBody>
      </p:sp>
      <p:sp>
        <p:nvSpPr>
          <p:cNvPr id="5" name="页眉占位符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 altLang="zh-CN"/>
              <a:t>The Learning Problem</a:t>
            </a:r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825750" y="566738"/>
            <a:ext cx="5041900" cy="2836862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7FE426-5942-4005-B91B-B20D441DE147}" type="slidenum">
              <a:rPr lang="zh-CN" altLang="en-US" smtClean="0"/>
            </a:fld>
            <a:endParaRPr lang="zh-CN" altLang="en-US"/>
          </a:p>
        </p:txBody>
      </p:sp>
      <p:sp>
        <p:nvSpPr>
          <p:cNvPr id="5" name="页眉占位符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 altLang="zh-CN"/>
              <a:t>The Learning Problem</a:t>
            </a:r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825750" y="566738"/>
            <a:ext cx="5041900" cy="2836862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7FE426-5942-4005-B91B-B20D441DE147}" type="slidenum">
              <a:rPr lang="zh-CN" altLang="en-US" smtClean="0"/>
            </a:fld>
            <a:endParaRPr lang="zh-CN" altLang="en-US"/>
          </a:p>
        </p:txBody>
      </p:sp>
      <p:sp>
        <p:nvSpPr>
          <p:cNvPr id="5" name="页眉占位符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 altLang="zh-CN"/>
              <a:t>The Learning Problem</a:t>
            </a:r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825750" y="566738"/>
            <a:ext cx="5041900" cy="2836862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7FE426-5942-4005-B91B-B20D441DE147}" type="slidenum">
              <a:rPr lang="zh-CN" altLang="en-US" smtClean="0"/>
            </a:fld>
            <a:endParaRPr lang="zh-CN" altLang="en-US"/>
          </a:p>
        </p:txBody>
      </p:sp>
      <p:sp>
        <p:nvSpPr>
          <p:cNvPr id="5" name="页眉占位符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 altLang="zh-CN"/>
              <a:t>The Learning Problem</a:t>
            </a:r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825750" y="566738"/>
            <a:ext cx="5041900" cy="2836862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7FE426-5942-4005-B91B-B20D441DE147}" type="slidenum">
              <a:rPr lang="zh-CN" altLang="en-US" smtClean="0"/>
            </a:fld>
            <a:endParaRPr lang="zh-CN" altLang="en-US"/>
          </a:p>
        </p:txBody>
      </p:sp>
      <p:sp>
        <p:nvSpPr>
          <p:cNvPr id="5" name="页眉占位符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 altLang="zh-CN"/>
              <a:t>The Learning Problem</a:t>
            </a:r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825750" y="566738"/>
            <a:ext cx="5041900" cy="2836862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7FE426-5942-4005-B91B-B20D441DE147}" type="slidenum">
              <a:rPr lang="zh-CN" altLang="en-US" smtClean="0"/>
            </a:fld>
            <a:endParaRPr lang="zh-CN" altLang="en-US"/>
          </a:p>
        </p:txBody>
      </p:sp>
      <p:sp>
        <p:nvSpPr>
          <p:cNvPr id="5" name="页眉占位符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 altLang="zh-CN"/>
              <a:t>The Learning Problem</a:t>
            </a:r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825750" y="566738"/>
            <a:ext cx="5041900" cy="2836862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7FE426-5942-4005-B91B-B20D441DE147}" type="slidenum">
              <a:rPr lang="zh-CN" altLang="en-US" smtClean="0"/>
            </a:fld>
            <a:endParaRPr lang="zh-CN" altLang="en-US"/>
          </a:p>
        </p:txBody>
      </p:sp>
      <p:sp>
        <p:nvSpPr>
          <p:cNvPr id="5" name="页眉占位符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 altLang="zh-CN"/>
              <a:t>The Learning Problem</a:t>
            </a:r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825750" y="566738"/>
            <a:ext cx="5041900" cy="2836862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7FE426-5942-4005-B91B-B20D441DE147}" type="slidenum">
              <a:rPr lang="zh-CN" altLang="en-US" smtClean="0"/>
            </a:fld>
            <a:endParaRPr lang="zh-CN" altLang="en-US"/>
          </a:p>
        </p:txBody>
      </p:sp>
      <p:sp>
        <p:nvSpPr>
          <p:cNvPr id="5" name="页眉占位符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 altLang="zh-CN"/>
              <a:t>The Learning Problem</a:t>
            </a:r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825750" y="566738"/>
            <a:ext cx="5041900" cy="2836862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7FE426-5942-4005-B91B-B20D441DE147}" type="slidenum">
              <a:rPr lang="zh-CN" altLang="en-US" smtClean="0"/>
            </a:fld>
            <a:endParaRPr lang="zh-CN" altLang="en-US"/>
          </a:p>
        </p:txBody>
      </p:sp>
      <p:sp>
        <p:nvSpPr>
          <p:cNvPr id="5" name="页眉占位符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 altLang="zh-CN"/>
              <a:t>The Learning Problem</a:t>
            </a:r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825750" y="566738"/>
            <a:ext cx="5041900" cy="2836862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7FE426-5942-4005-B91B-B20D441DE147}" type="slidenum">
              <a:rPr lang="zh-CN" altLang="en-US" smtClean="0"/>
            </a:fld>
            <a:endParaRPr lang="zh-CN" altLang="en-US"/>
          </a:p>
        </p:txBody>
      </p:sp>
      <p:sp>
        <p:nvSpPr>
          <p:cNvPr id="5" name="页眉占位符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 altLang="zh-CN"/>
              <a:t>The Learning Problem</a:t>
            </a:r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825750" y="566738"/>
            <a:ext cx="5041900" cy="2836862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7FE426-5942-4005-B91B-B20D441DE147}" type="slidenum">
              <a:rPr lang="zh-CN" altLang="en-US" smtClean="0"/>
            </a:fld>
            <a:endParaRPr lang="zh-CN" altLang="en-US"/>
          </a:p>
        </p:txBody>
      </p:sp>
      <p:sp>
        <p:nvSpPr>
          <p:cNvPr id="5" name="页眉占位符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 altLang="zh-CN" smtClean="0"/>
              <a:t>The Learning Problem</a:t>
            </a:r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825750" y="566738"/>
            <a:ext cx="5041900" cy="2836862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7FE426-5942-4005-B91B-B20D441DE147}" type="slidenum">
              <a:rPr lang="zh-CN" altLang="en-US" smtClean="0"/>
            </a:fld>
            <a:endParaRPr lang="zh-CN" altLang="en-US"/>
          </a:p>
        </p:txBody>
      </p:sp>
      <p:sp>
        <p:nvSpPr>
          <p:cNvPr id="5" name="页眉占位符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 altLang="zh-CN"/>
              <a:t>The Learning Problem</a:t>
            </a:r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825750" y="566738"/>
            <a:ext cx="5041900" cy="2836862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7FE426-5942-4005-B91B-B20D441DE147}" type="slidenum">
              <a:rPr lang="zh-CN" altLang="en-US" smtClean="0"/>
            </a:fld>
            <a:endParaRPr lang="zh-CN" altLang="en-US"/>
          </a:p>
        </p:txBody>
      </p:sp>
      <p:sp>
        <p:nvSpPr>
          <p:cNvPr id="5" name="页眉占位符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 altLang="zh-CN"/>
              <a:t>The Learning Problem</a:t>
            </a:r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825750" y="566738"/>
            <a:ext cx="5041900" cy="2836862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7FE426-5942-4005-B91B-B20D441DE147}" type="slidenum">
              <a:rPr lang="zh-CN" altLang="en-US" smtClean="0"/>
            </a:fld>
            <a:endParaRPr lang="zh-CN" altLang="en-US"/>
          </a:p>
        </p:txBody>
      </p:sp>
      <p:sp>
        <p:nvSpPr>
          <p:cNvPr id="5" name="页眉占位符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 altLang="zh-CN"/>
              <a:t>The Learning Problem</a:t>
            </a:r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825750" y="566738"/>
            <a:ext cx="5041900" cy="2836862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7FE426-5942-4005-B91B-B20D441DE147}" type="slidenum">
              <a:rPr lang="zh-CN" altLang="en-US" smtClean="0"/>
            </a:fld>
            <a:endParaRPr lang="zh-CN" altLang="en-US"/>
          </a:p>
        </p:txBody>
      </p:sp>
      <p:sp>
        <p:nvSpPr>
          <p:cNvPr id="5" name="页眉占位符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 altLang="zh-CN"/>
              <a:t>The Learning Problem</a:t>
            </a:r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825750" y="566738"/>
            <a:ext cx="5041900" cy="2836862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7FE426-5942-4005-B91B-B20D441DE147}" type="slidenum">
              <a:rPr lang="zh-CN" altLang="en-US" smtClean="0"/>
            </a:fld>
            <a:endParaRPr lang="zh-CN" altLang="en-US"/>
          </a:p>
        </p:txBody>
      </p:sp>
      <p:sp>
        <p:nvSpPr>
          <p:cNvPr id="5" name="页眉占位符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 altLang="zh-CN"/>
              <a:t>The Learning Problem</a:t>
            </a:r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825750" y="566738"/>
            <a:ext cx="5041900" cy="2836862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7FE426-5942-4005-B91B-B20D441DE147}" type="slidenum">
              <a:rPr lang="zh-CN" altLang="en-US" smtClean="0"/>
            </a:fld>
            <a:endParaRPr lang="zh-CN" altLang="en-US"/>
          </a:p>
        </p:txBody>
      </p:sp>
      <p:sp>
        <p:nvSpPr>
          <p:cNvPr id="5" name="页眉占位符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 altLang="zh-CN"/>
              <a:t>The Learning Problem</a:t>
            </a:r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825750" y="566738"/>
            <a:ext cx="5041900" cy="2836862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7FE426-5942-4005-B91B-B20D441DE147}" type="slidenum">
              <a:rPr lang="zh-CN" altLang="en-US" smtClean="0"/>
            </a:fld>
            <a:endParaRPr lang="zh-CN" altLang="en-US"/>
          </a:p>
        </p:txBody>
      </p:sp>
      <p:sp>
        <p:nvSpPr>
          <p:cNvPr id="5" name="页眉占位符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 altLang="zh-CN"/>
              <a:t>The Learning Problem</a:t>
            </a:r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825750" y="566738"/>
            <a:ext cx="5041900" cy="2836862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7FE426-5942-4005-B91B-B20D441DE147}" type="slidenum">
              <a:rPr lang="zh-CN" altLang="en-US" smtClean="0"/>
            </a:fld>
            <a:endParaRPr lang="zh-CN" altLang="en-US"/>
          </a:p>
        </p:txBody>
      </p:sp>
      <p:sp>
        <p:nvSpPr>
          <p:cNvPr id="5" name="页眉占位符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 altLang="zh-CN" smtClean="0"/>
              <a:t>The Learning Problem</a:t>
            </a:r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825750" y="566738"/>
            <a:ext cx="5041900" cy="2836862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7FE426-5942-4005-B91B-B20D441DE147}" type="slidenum">
              <a:rPr lang="zh-CN" altLang="en-US" smtClean="0"/>
            </a:fld>
            <a:endParaRPr lang="zh-CN" altLang="en-US"/>
          </a:p>
        </p:txBody>
      </p:sp>
      <p:sp>
        <p:nvSpPr>
          <p:cNvPr id="5" name="页眉占位符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 altLang="zh-CN" smtClean="0"/>
              <a:t>The Learning Problem</a:t>
            </a:r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825750" y="566738"/>
            <a:ext cx="5041900" cy="2836862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7FE426-5942-4005-B91B-B20D441DE147}" type="slidenum">
              <a:rPr lang="zh-CN" altLang="en-US" smtClean="0"/>
            </a:fld>
            <a:endParaRPr lang="zh-CN" altLang="en-US"/>
          </a:p>
        </p:txBody>
      </p:sp>
      <p:sp>
        <p:nvSpPr>
          <p:cNvPr id="5" name="页眉占位符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 altLang="zh-CN" smtClean="0"/>
              <a:t>The Learning Problem</a:t>
            </a:r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825750" y="566738"/>
            <a:ext cx="5041900" cy="2836862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7FE426-5942-4005-B91B-B20D441DE147}" type="slidenum">
              <a:rPr lang="zh-CN" altLang="en-US" smtClean="0"/>
            </a:fld>
            <a:endParaRPr lang="zh-CN" altLang="en-US"/>
          </a:p>
        </p:txBody>
      </p:sp>
      <p:sp>
        <p:nvSpPr>
          <p:cNvPr id="5" name="页眉占位符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 altLang="zh-CN" smtClean="0"/>
              <a:t>The Learning Problem</a:t>
            </a:r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825750" y="566738"/>
            <a:ext cx="5041900" cy="2836862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7FE426-5942-4005-B91B-B20D441DE147}" type="slidenum">
              <a:rPr lang="zh-CN" altLang="en-US" smtClean="0"/>
            </a:fld>
            <a:endParaRPr lang="zh-CN" altLang="en-US"/>
          </a:p>
        </p:txBody>
      </p:sp>
      <p:sp>
        <p:nvSpPr>
          <p:cNvPr id="5" name="页眉占位符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 altLang="zh-CN" smtClean="0"/>
              <a:t>The Learning Problem</a:t>
            </a:r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1594484"/>
            <a:ext cx="7772400" cy="4693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1" y="2880360"/>
            <a:ext cx="6400799" cy="353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rgbClr val="349759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pPr marL="10160"/>
            <a:r>
              <a:rPr lang="en-US" sz="1000" spc="16" smtClean="0"/>
              <a:t>Machine Learning</a:t>
            </a:r>
            <a:endParaRPr lang="en-US" sz="100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298F84-F252-4F34-84D6-970FE4CC1C38}" type="datetime1">
              <a:rPr lang="en-US" altLang="zh-CN" smtClean="0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rgbClr val="349759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pPr marL="51435"/>
            <a:fld id="{81D60167-4931-47E6-BA6A-407CBD079E47}" type="slidenum">
              <a:rPr lang="en-US" altLang="zh-CN" spc="20" smtClean="0"/>
            </a:fld>
            <a:r>
              <a:rPr lang="en-US" altLang="zh-CN" spc="16" smtClean="0"/>
              <a:t>/27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844134" y="263780"/>
            <a:ext cx="5455732" cy="369332"/>
          </a:xfrm>
        </p:spPr>
        <p:txBody>
          <a:bodyPr lIns="0" tIns="0" rIns="0" bIns="0"/>
          <a:lstStyle>
            <a:lvl1pPr>
              <a:defRPr sz="2400" b="0" i="0">
                <a:solidFill>
                  <a:srgbClr val="4F6E59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20276" y="810112"/>
            <a:ext cx="8303447" cy="276999"/>
          </a:xfrm>
        </p:spPr>
        <p:txBody>
          <a:bodyPr lIns="0" tIns="0" rIns="0" bIns="0"/>
          <a:lstStyle>
            <a:lvl1pPr>
              <a:defRPr sz="1800" b="0" i="0">
                <a:solidFill>
                  <a:srgbClr val="030505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rgbClr val="349759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pPr marL="10160"/>
            <a:r>
              <a:rPr lang="en-US" sz="1000" spc="16" smtClean="0"/>
              <a:t>Machine Learning</a:t>
            </a:r>
            <a:endParaRPr lang="en-US" sz="100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9CE94C-A391-4CB2-93E4-AEDCA8AB83EF}" type="datetime1">
              <a:rPr lang="en-US" altLang="zh-CN" smtClean="0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rgbClr val="349759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pPr marL="51435"/>
            <a:fld id="{81D60167-4931-47E6-BA6A-407CBD079E47}" type="slidenum">
              <a:rPr lang="en-US" altLang="zh-CN" spc="20" smtClean="0"/>
            </a:fld>
            <a:r>
              <a:rPr lang="en-US" altLang="zh-CN" spc="16" smtClean="0"/>
              <a:t>/27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844134" y="263780"/>
            <a:ext cx="5455732" cy="369332"/>
          </a:xfrm>
        </p:spPr>
        <p:txBody>
          <a:bodyPr lIns="0" tIns="0" rIns="0" bIns="0"/>
          <a:lstStyle>
            <a:lvl1pPr>
              <a:defRPr sz="2400" b="0" i="0">
                <a:solidFill>
                  <a:srgbClr val="4F6E59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183005"/>
            <a:ext cx="3977640" cy="353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183005"/>
            <a:ext cx="3977640" cy="353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rgbClr val="349759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pPr marL="10160"/>
            <a:r>
              <a:rPr lang="en-US" sz="1000" spc="16" smtClean="0"/>
              <a:t>Machine Learning</a:t>
            </a:r>
            <a:endParaRPr lang="en-US" sz="1000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D5C800-ECD4-4599-986C-DED5CDB715C8}" type="datetime1">
              <a:rPr lang="en-US" altLang="zh-CN" smtClean="0"/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rgbClr val="349759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pPr marL="51435"/>
            <a:fld id="{81D60167-4931-47E6-BA6A-407CBD079E47}" type="slidenum">
              <a:rPr lang="en-US" altLang="zh-CN" spc="20" smtClean="0"/>
            </a:fld>
            <a:r>
              <a:rPr lang="en-US" altLang="zh-CN" spc="16" smtClean="0"/>
              <a:t>/27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844134" y="263780"/>
            <a:ext cx="5455732" cy="369332"/>
          </a:xfrm>
        </p:spPr>
        <p:txBody>
          <a:bodyPr lIns="0" tIns="0" rIns="0" bIns="0"/>
          <a:lstStyle>
            <a:lvl1pPr>
              <a:defRPr sz="2400" b="0" i="0">
                <a:solidFill>
                  <a:srgbClr val="4F6E59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rgbClr val="349759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pPr marL="10160"/>
            <a:r>
              <a:rPr lang="en-US" sz="1000" spc="16" smtClean="0"/>
              <a:t>Machine Learning</a:t>
            </a:r>
            <a:endParaRPr lang="en-US" sz="1000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8B9030-43A8-44D0-9EC8-017F5F8563CB}" type="datetime1">
              <a:rPr lang="en-US" altLang="zh-CN" smtClean="0"/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rgbClr val="349759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pPr marL="51435"/>
            <a:fld id="{81D60167-4931-47E6-BA6A-407CBD079E47}" type="slidenum">
              <a:rPr lang="en-US" altLang="zh-CN" spc="20" smtClean="0"/>
            </a:fld>
            <a:r>
              <a:rPr lang="en-US" altLang="zh-CN" spc="16" smtClean="0"/>
              <a:t>/27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rgbClr val="349759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pPr marL="10160"/>
            <a:r>
              <a:rPr lang="en-US" sz="1000" spc="16" smtClean="0"/>
              <a:t>Machine Learning</a:t>
            </a:r>
            <a:endParaRPr lang="en-US" sz="1000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1EA400-1BAD-4E81-9201-9C968FAAB462}" type="datetime1">
              <a:rPr lang="en-US" altLang="zh-CN" smtClean="0"/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rgbClr val="349759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pPr marL="51435"/>
            <a:fld id="{81D60167-4931-47E6-BA6A-407CBD079E47}" type="slidenum">
              <a:rPr lang="en-US" altLang="zh-CN" spc="20" smtClean="0"/>
            </a:fld>
            <a:r>
              <a:rPr lang="en-US" altLang="zh-CN" spc="16" smtClean="0"/>
              <a:t>/27</a:t>
            </a:r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844134" y="263780"/>
            <a:ext cx="5455732" cy="4693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050" b="0" i="0">
                <a:solidFill>
                  <a:srgbClr val="4F6E59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20276" y="810112"/>
            <a:ext cx="8303447" cy="353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300" b="0" i="0">
                <a:solidFill>
                  <a:srgbClr val="030505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666519" y="4973496"/>
            <a:ext cx="1971606" cy="15388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100" b="0" i="0">
                <a:solidFill>
                  <a:srgbClr val="349759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pPr marL="10160"/>
            <a:r>
              <a:rPr lang="en-US" sz="1000" spc="16" smtClean="0"/>
              <a:t>Machine Learning</a:t>
            </a:r>
            <a:endParaRPr lang="en-US" sz="100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54"/>
            <a:ext cx="2103120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677ECB-2132-4A13-B0E1-36F1FB20FF36}" type="datetime1">
              <a:rPr lang="en-US" altLang="zh-CN" smtClean="0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495170" y="4973846"/>
            <a:ext cx="381181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000" b="0" i="0">
                <a:solidFill>
                  <a:srgbClr val="349759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pPr marL="51435"/>
            <a:fld id="{81D60167-4931-47E6-BA6A-407CBD079E47}" type="slidenum">
              <a:rPr lang="en-US" altLang="zh-CN" spc="20" smtClean="0"/>
            </a:fld>
            <a:r>
              <a:rPr lang="en-US" altLang="zh-CN" spc="16" smtClean="0"/>
              <a:t>/27</a:t>
            </a:r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hf hd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357505">
        <a:defRPr>
          <a:latin typeface="+mn-lt"/>
          <a:ea typeface="+mn-ea"/>
          <a:cs typeface="+mn-cs"/>
        </a:defRPr>
      </a:lvl2pPr>
      <a:lvl3pPr marL="715645">
        <a:defRPr>
          <a:latin typeface="+mn-lt"/>
          <a:ea typeface="+mn-ea"/>
          <a:cs typeface="+mn-cs"/>
        </a:defRPr>
      </a:lvl3pPr>
      <a:lvl4pPr marL="1073150">
        <a:defRPr>
          <a:latin typeface="+mn-lt"/>
          <a:ea typeface="+mn-ea"/>
          <a:cs typeface="+mn-cs"/>
        </a:defRPr>
      </a:lvl4pPr>
      <a:lvl5pPr marL="1431290">
        <a:defRPr>
          <a:latin typeface="+mn-lt"/>
          <a:ea typeface="+mn-ea"/>
          <a:cs typeface="+mn-cs"/>
        </a:defRPr>
      </a:lvl5pPr>
      <a:lvl6pPr marL="1788795">
        <a:defRPr>
          <a:latin typeface="+mn-lt"/>
          <a:ea typeface="+mn-ea"/>
          <a:cs typeface="+mn-cs"/>
        </a:defRPr>
      </a:lvl6pPr>
      <a:lvl7pPr marL="2146935">
        <a:defRPr>
          <a:latin typeface="+mn-lt"/>
          <a:ea typeface="+mn-ea"/>
          <a:cs typeface="+mn-cs"/>
        </a:defRPr>
      </a:lvl7pPr>
      <a:lvl8pPr marL="2504440">
        <a:defRPr>
          <a:latin typeface="+mn-lt"/>
          <a:ea typeface="+mn-ea"/>
          <a:cs typeface="+mn-cs"/>
        </a:defRPr>
      </a:lvl8pPr>
      <a:lvl9pPr marL="286258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357505">
        <a:defRPr>
          <a:latin typeface="+mn-lt"/>
          <a:ea typeface="+mn-ea"/>
          <a:cs typeface="+mn-cs"/>
        </a:defRPr>
      </a:lvl2pPr>
      <a:lvl3pPr marL="715645">
        <a:defRPr>
          <a:latin typeface="+mn-lt"/>
          <a:ea typeface="+mn-ea"/>
          <a:cs typeface="+mn-cs"/>
        </a:defRPr>
      </a:lvl3pPr>
      <a:lvl4pPr marL="1073150">
        <a:defRPr>
          <a:latin typeface="+mn-lt"/>
          <a:ea typeface="+mn-ea"/>
          <a:cs typeface="+mn-cs"/>
        </a:defRPr>
      </a:lvl4pPr>
      <a:lvl5pPr marL="1431290">
        <a:defRPr>
          <a:latin typeface="+mn-lt"/>
          <a:ea typeface="+mn-ea"/>
          <a:cs typeface="+mn-cs"/>
        </a:defRPr>
      </a:lvl5pPr>
      <a:lvl6pPr marL="1788795">
        <a:defRPr>
          <a:latin typeface="+mn-lt"/>
          <a:ea typeface="+mn-ea"/>
          <a:cs typeface="+mn-cs"/>
        </a:defRPr>
      </a:lvl6pPr>
      <a:lvl7pPr marL="2146935">
        <a:defRPr>
          <a:latin typeface="+mn-lt"/>
          <a:ea typeface="+mn-ea"/>
          <a:cs typeface="+mn-cs"/>
        </a:defRPr>
      </a:lvl7pPr>
      <a:lvl8pPr marL="2504440">
        <a:defRPr>
          <a:latin typeface="+mn-lt"/>
          <a:ea typeface="+mn-ea"/>
          <a:cs typeface="+mn-cs"/>
        </a:defRPr>
      </a:lvl8pPr>
      <a:lvl9pPr marL="286258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6.jpeg"/><Relationship Id="rId2" Type="http://schemas.openxmlformats.org/officeDocument/2006/relationships/image" Target="../media/image5.GIF"/><Relationship Id="rId1" Type="http://schemas.openxmlformats.org/officeDocument/2006/relationships/image" Target="../media/image4.GI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5.xml"/><Relationship Id="rId6" Type="http://schemas.openxmlformats.org/officeDocument/2006/relationships/slideLayout" Target="../slideLayouts/slideLayout5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0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20.png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3.xml"/><Relationship Id="rId6" Type="http://schemas.openxmlformats.org/officeDocument/2006/relationships/slideLayout" Target="../slideLayouts/slideLayout5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4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29.png"/><Relationship Id="rId1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7.xml"/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37.png"/><Relationship Id="rId1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37.png"/><Relationship Id="rId1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0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39.png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40.png"/></Relationships>
</file>

<file path=ppt/slides/_rels/slide3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2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41.png"/><Relationship Id="rId1" Type="http://schemas.openxmlformats.org/officeDocument/2006/relationships/image" Target="../media/image40.png"/></Relationships>
</file>

<file path=ppt/slides/_rels/slide3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3.xml"/><Relationship Id="rId6" Type="http://schemas.openxmlformats.org/officeDocument/2006/relationships/slideLayout" Target="../slideLayouts/slideLayout5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image" Target="../media/image4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47.pn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49.png"/><Relationship Id="rId1" Type="http://schemas.openxmlformats.org/officeDocument/2006/relationships/image" Target="../media/image48.png"/></Relationships>
</file>

<file path=ppt/slides/_rels/slide3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6.xml"/><Relationship Id="rId6" Type="http://schemas.openxmlformats.org/officeDocument/2006/relationships/slideLayout" Target="../slideLayouts/slideLayout5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image" Target="../media/image50.png"/></Relationships>
</file>

<file path=ppt/slides/_rels/slide3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7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55.png"/><Relationship Id="rId3" Type="http://schemas.openxmlformats.org/officeDocument/2006/relationships/image" Target="../media/image53.png"/><Relationship Id="rId2" Type="http://schemas.openxmlformats.org/officeDocument/2006/relationships/image" Target="../media/image51.png"/><Relationship Id="rId1" Type="http://schemas.openxmlformats.org/officeDocument/2006/relationships/image" Target="../media/image5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56.pn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9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57.png"/><Relationship Id="rId1" Type="http://schemas.openxmlformats.org/officeDocument/2006/relationships/image" Target="../media/image56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0.xml"/><Relationship Id="rId7" Type="http://schemas.openxmlformats.org/officeDocument/2006/relationships/slideLayout" Target="../slideLayouts/slideLayout5.xml"/><Relationship Id="rId6" Type="http://schemas.openxmlformats.org/officeDocument/2006/relationships/image" Target="../media/image59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58.pn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61.png"/><Relationship Id="rId1" Type="http://schemas.openxmlformats.org/officeDocument/2006/relationships/image" Target="../media/image6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62.pn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64.png"/><Relationship Id="rId1" Type="http://schemas.openxmlformats.org/officeDocument/2006/relationships/image" Target="../media/image63.png"/></Relationships>
</file>

<file path=ppt/slides/_rels/slide4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4.xml"/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image" Target="../media/image65.png"/></Relationships>
</file>

<file path=ppt/slides/_rels/slide4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5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68.png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矩形 150"/>
          <p:cNvSpPr/>
          <p:nvPr/>
        </p:nvSpPr>
        <p:spPr>
          <a:xfrm>
            <a:off x="336655" y="0"/>
            <a:ext cx="8545948" cy="881003"/>
          </a:xfrm>
          <a:prstGeom prst="rect">
            <a:avLst/>
          </a:prstGeom>
          <a:gradFill flip="none" rotWithShape="1">
            <a:gsLst>
              <a:gs pos="37000">
                <a:srgbClr val="ADE5BA">
                  <a:alpha val="64706"/>
                </a:srgbClr>
              </a:gs>
              <a:gs pos="96000">
                <a:srgbClr val="F4FEF8"/>
              </a:gs>
            </a:gsLst>
            <a:lin ang="5400000" scaled="0"/>
            <a:tileRect/>
          </a:gradFill>
          <a:ln>
            <a:noFill/>
          </a:ln>
          <a:effectLst>
            <a:outerShdw blurRad="5080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561" tIns="35780" rIns="71561" bIns="35780" spcCol="0" rtlCol="0" anchor="ctr"/>
          <a:lstStyle/>
          <a:p>
            <a:pPr algn="ctr"/>
            <a:endParaRPr lang="zh-CN" altLang="en-US"/>
          </a:p>
        </p:txBody>
      </p:sp>
      <p:sp>
        <p:nvSpPr>
          <p:cNvPr id="105" name="object 105"/>
          <p:cNvSpPr/>
          <p:nvPr/>
        </p:nvSpPr>
        <p:spPr>
          <a:xfrm>
            <a:off x="260637" y="4949162"/>
            <a:ext cx="2588447" cy="193043"/>
          </a:xfrm>
          <a:custGeom>
            <a:avLst/>
            <a:gdLst/>
            <a:ahLst/>
            <a:cxnLst/>
            <a:rect l="l" t="t" r="r" b="b"/>
            <a:pathLst>
              <a:path w="3027045" h="283845">
                <a:moveTo>
                  <a:pt x="0" y="0"/>
                </a:moveTo>
                <a:lnTo>
                  <a:pt x="3026664" y="0"/>
                </a:lnTo>
                <a:lnTo>
                  <a:pt x="3026664" y="283464"/>
                </a:lnTo>
                <a:lnTo>
                  <a:pt x="0" y="283464"/>
                </a:lnTo>
                <a:lnTo>
                  <a:pt x="0" y="0"/>
                </a:lnTo>
              </a:path>
            </a:pathLst>
          </a:custGeom>
          <a:solidFill>
            <a:srgbClr val="C6E4C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6" name="object 106"/>
          <p:cNvSpPr/>
          <p:nvPr/>
        </p:nvSpPr>
        <p:spPr>
          <a:xfrm>
            <a:off x="2849084" y="4949358"/>
            <a:ext cx="5603686" cy="193043"/>
          </a:xfrm>
          <a:custGeom>
            <a:avLst/>
            <a:gdLst/>
            <a:ahLst/>
            <a:cxnLst/>
            <a:rect l="l" t="t" r="r" b="b"/>
            <a:pathLst>
              <a:path w="6553200" h="283845">
                <a:moveTo>
                  <a:pt x="0" y="0"/>
                </a:moveTo>
                <a:lnTo>
                  <a:pt x="6553199" y="0"/>
                </a:lnTo>
                <a:lnTo>
                  <a:pt x="6553199" y="283464"/>
                </a:lnTo>
                <a:lnTo>
                  <a:pt x="0" y="283464"/>
                </a:lnTo>
                <a:lnTo>
                  <a:pt x="0" y="0"/>
                </a:lnTo>
              </a:path>
            </a:pathLst>
          </a:custGeom>
          <a:solidFill>
            <a:srgbClr val="A5D6A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0" name="object 140"/>
          <p:cNvSpPr/>
          <p:nvPr/>
        </p:nvSpPr>
        <p:spPr>
          <a:xfrm>
            <a:off x="8447981" y="4951047"/>
            <a:ext cx="432765" cy="193043"/>
          </a:xfrm>
          <a:custGeom>
            <a:avLst/>
            <a:gdLst/>
            <a:ahLst/>
            <a:cxnLst/>
            <a:rect l="l" t="t" r="r" b="b"/>
            <a:pathLst>
              <a:path w="506095" h="283845">
                <a:moveTo>
                  <a:pt x="0" y="0"/>
                </a:moveTo>
                <a:lnTo>
                  <a:pt x="505969" y="0"/>
                </a:lnTo>
                <a:lnTo>
                  <a:pt x="505969" y="283464"/>
                </a:lnTo>
                <a:lnTo>
                  <a:pt x="0" y="283464"/>
                </a:lnTo>
                <a:lnTo>
                  <a:pt x="0" y="0"/>
                </a:lnTo>
              </a:path>
            </a:pathLst>
          </a:custGeom>
          <a:solidFill>
            <a:srgbClr val="C6E4C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6" name="object 146"/>
          <p:cNvSpPr txBox="1"/>
          <p:nvPr/>
        </p:nvSpPr>
        <p:spPr>
          <a:xfrm>
            <a:off x="3399136" y="3004235"/>
            <a:ext cx="2178649" cy="7232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160" algn="ctr"/>
            <a:r>
              <a:rPr lang="zh-CN" altLang="en-US" sz="2500" b="1" spc="-74" dirty="0">
                <a:solidFill>
                  <a:schemeClr val="accent3">
                    <a:lumMod val="5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/>
              </a:rPr>
              <a:t>南晓斐</a:t>
            </a:r>
            <a:endParaRPr lang="en-US" altLang="zh-CN" sz="2500" b="1" spc="-74" dirty="0">
              <a:solidFill>
                <a:schemeClr val="accent3">
                  <a:lumMod val="50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/>
            </a:endParaRPr>
          </a:p>
          <a:p>
            <a:pPr marL="10160" algn="ctr"/>
            <a:r>
              <a:rPr lang="en-US" sz="2200" spc="-74" dirty="0" err="1">
                <a:solidFill>
                  <a:schemeClr val="accent3">
                    <a:lumMod val="50000"/>
                  </a:schemeClr>
                </a:solidFill>
                <a:cs typeface="Times New Roman" panose="02020603050405020304"/>
              </a:rPr>
              <a:t>Xiaofei</a:t>
            </a:r>
            <a:r>
              <a:rPr lang="en-US" sz="2200" spc="-74" dirty="0">
                <a:solidFill>
                  <a:schemeClr val="accent3">
                    <a:lumMod val="50000"/>
                  </a:schemeClr>
                </a:solidFill>
                <a:cs typeface="Times New Roman" panose="02020603050405020304"/>
              </a:rPr>
              <a:t> Nan</a:t>
            </a:r>
            <a:endParaRPr sz="2200" dirty="0">
              <a:solidFill>
                <a:schemeClr val="accent3">
                  <a:lumMod val="50000"/>
                </a:schemeClr>
              </a:solidFill>
              <a:cs typeface="Times New Roman" panose="02020603050405020304"/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973388" y="1099458"/>
            <a:ext cx="6906869" cy="1026366"/>
          </a:xfrm>
          <a:prstGeom prst="rect">
            <a:avLst/>
          </a:prstGeom>
          <a:noFill/>
        </p:spPr>
        <p:txBody>
          <a:bodyPr wrap="square" lIns="71561" tIns="35780" rIns="71561" bIns="35780" rtlCol="0">
            <a:spAutoFit/>
          </a:bodyPr>
          <a:lstStyle/>
          <a:p>
            <a:pPr algn="ctr"/>
            <a:r>
              <a:rPr lang="en-US" altLang="zh-CN" sz="3100" b="1" dirty="0" smtClean="0">
                <a:solidFill>
                  <a:schemeClr val="accent3">
                    <a:lumMod val="50000"/>
                  </a:schemeClr>
                </a:solidFill>
                <a:ea typeface="华文楷体" panose="02010600040101010101" pitchFamily="2" charset="-122"/>
              </a:rPr>
              <a:t>Machine Learning</a:t>
            </a:r>
            <a:endParaRPr lang="en-US" altLang="zh-CN" sz="3100" b="1" dirty="0" smtClean="0">
              <a:solidFill>
                <a:schemeClr val="accent3">
                  <a:lumMod val="50000"/>
                </a:schemeClr>
              </a:solidFill>
              <a:ea typeface="华文楷体" panose="02010600040101010101" pitchFamily="2" charset="-122"/>
            </a:endParaRPr>
          </a:p>
          <a:p>
            <a:pPr algn="ctr"/>
            <a:r>
              <a:rPr lang="zh-CN" altLang="en-US" sz="3100" b="1" dirty="0" smtClean="0">
                <a:solidFill>
                  <a:schemeClr val="accent3">
                    <a:lumMod val="5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机器学习</a:t>
            </a:r>
            <a:r>
              <a:rPr lang="en-US" altLang="zh-CN" sz="3100" b="1" dirty="0" smtClean="0">
                <a:solidFill>
                  <a:schemeClr val="accent3">
                    <a:lumMod val="5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  <a:endParaRPr lang="zh-CN" altLang="en-US" sz="3100" b="1" dirty="0">
              <a:solidFill>
                <a:schemeClr val="accent3">
                  <a:lumMod val="50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52" name="TextBox 151"/>
          <p:cNvSpPr txBox="1"/>
          <p:nvPr/>
        </p:nvSpPr>
        <p:spPr>
          <a:xfrm>
            <a:off x="2226271" y="2364455"/>
            <a:ext cx="4626299" cy="410813"/>
          </a:xfrm>
          <a:prstGeom prst="rect">
            <a:avLst/>
          </a:prstGeom>
          <a:noFill/>
        </p:spPr>
        <p:txBody>
          <a:bodyPr wrap="square" lIns="71561" tIns="35780" rIns="71561" bIns="35780" rtlCol="0">
            <a:spAutoFit/>
          </a:bodyPr>
          <a:lstStyle/>
          <a:p>
            <a:pPr algn="ctr"/>
            <a:r>
              <a:rPr lang="en-US" altLang="zh-CN" sz="2200" b="1" dirty="0">
                <a:solidFill>
                  <a:schemeClr val="accent3">
                    <a:lumMod val="50000"/>
                  </a:schemeClr>
                </a:solidFill>
              </a:rPr>
              <a:t>Lecture 1: The Learning Problem</a:t>
            </a:r>
            <a:endParaRPr lang="zh-CN" altLang="en-US" sz="2200" b="1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57" name="页脚占位符 156"/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0160"/>
            <a:r>
              <a:rPr lang="en-US" sz="1000" spc="16"/>
              <a:t>Machine Learning</a:t>
            </a:r>
            <a:endParaRPr lang="en-US" sz="1000"/>
          </a:p>
        </p:txBody>
      </p:sp>
      <p:sp>
        <p:nvSpPr>
          <p:cNvPr id="158" name="灯片编号占位符 157"/>
          <p:cNvSpPr>
            <a:spLocks noGrp="1"/>
          </p:cNvSpPr>
          <p:nvPr>
            <p:ph type="sldNum" sz="quarter" idx="7"/>
          </p:nvPr>
        </p:nvSpPr>
        <p:spPr>
          <a:xfrm>
            <a:off x="8495170" y="4973846"/>
            <a:ext cx="381181" cy="153888"/>
          </a:xfrm>
        </p:spPr>
        <p:txBody>
          <a:bodyPr/>
          <a:lstStyle/>
          <a:p>
            <a:pPr marL="51435"/>
            <a:fld id="{81D60167-4931-47E6-BA6A-407CBD079E47}" type="slidenum">
              <a:rPr lang="en-US" altLang="zh-CN" spc="20"/>
            </a:fld>
            <a:r>
              <a:rPr lang="en-US" altLang="zh-CN" spc="16"/>
              <a:t>/27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矩形 150"/>
          <p:cNvSpPr/>
          <p:nvPr/>
        </p:nvSpPr>
        <p:spPr>
          <a:xfrm>
            <a:off x="401815" y="-20065"/>
            <a:ext cx="8545948" cy="881003"/>
          </a:xfrm>
          <a:prstGeom prst="rect">
            <a:avLst/>
          </a:prstGeom>
          <a:gradFill flip="none" rotWithShape="1">
            <a:gsLst>
              <a:gs pos="37000">
                <a:srgbClr val="ADE5BA">
                  <a:alpha val="64706"/>
                </a:srgbClr>
              </a:gs>
              <a:gs pos="96000">
                <a:srgbClr val="F4FEF8"/>
              </a:gs>
            </a:gsLst>
            <a:lin ang="5400000" scaled="0"/>
            <a:tileRect/>
          </a:gradFill>
          <a:ln>
            <a:noFill/>
          </a:ln>
          <a:effectLst>
            <a:outerShdw blurRad="5080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561" tIns="35780" rIns="71561" bIns="35780" spcCol="0" rtlCol="0" anchor="ctr"/>
          <a:lstStyle/>
          <a:p>
            <a:pPr algn="ctr"/>
            <a:endParaRPr lang="zh-CN" altLang="en-US"/>
          </a:p>
        </p:txBody>
      </p:sp>
      <p:sp>
        <p:nvSpPr>
          <p:cNvPr id="105" name="object 105"/>
          <p:cNvSpPr/>
          <p:nvPr/>
        </p:nvSpPr>
        <p:spPr>
          <a:xfrm>
            <a:off x="260637" y="4949162"/>
            <a:ext cx="2588447" cy="193043"/>
          </a:xfrm>
          <a:custGeom>
            <a:avLst/>
            <a:gdLst/>
            <a:ahLst/>
            <a:cxnLst/>
            <a:rect l="l" t="t" r="r" b="b"/>
            <a:pathLst>
              <a:path w="3027045" h="283845">
                <a:moveTo>
                  <a:pt x="0" y="0"/>
                </a:moveTo>
                <a:lnTo>
                  <a:pt x="3026664" y="0"/>
                </a:lnTo>
                <a:lnTo>
                  <a:pt x="3026664" y="283464"/>
                </a:lnTo>
                <a:lnTo>
                  <a:pt x="0" y="283464"/>
                </a:lnTo>
                <a:lnTo>
                  <a:pt x="0" y="0"/>
                </a:lnTo>
              </a:path>
            </a:pathLst>
          </a:custGeom>
          <a:solidFill>
            <a:srgbClr val="C6E4C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6" name="object 106"/>
          <p:cNvSpPr/>
          <p:nvPr/>
        </p:nvSpPr>
        <p:spPr>
          <a:xfrm>
            <a:off x="2849084" y="4949358"/>
            <a:ext cx="5603686" cy="193043"/>
          </a:xfrm>
          <a:custGeom>
            <a:avLst/>
            <a:gdLst/>
            <a:ahLst/>
            <a:cxnLst/>
            <a:rect l="l" t="t" r="r" b="b"/>
            <a:pathLst>
              <a:path w="6553200" h="283845">
                <a:moveTo>
                  <a:pt x="0" y="0"/>
                </a:moveTo>
                <a:lnTo>
                  <a:pt x="6553199" y="0"/>
                </a:lnTo>
                <a:lnTo>
                  <a:pt x="6553199" y="283464"/>
                </a:lnTo>
                <a:lnTo>
                  <a:pt x="0" y="283464"/>
                </a:lnTo>
                <a:lnTo>
                  <a:pt x="0" y="0"/>
                </a:lnTo>
              </a:path>
            </a:pathLst>
          </a:custGeom>
          <a:solidFill>
            <a:srgbClr val="A5D6A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0" name="object 140"/>
          <p:cNvSpPr/>
          <p:nvPr/>
        </p:nvSpPr>
        <p:spPr>
          <a:xfrm>
            <a:off x="8447981" y="4951047"/>
            <a:ext cx="432765" cy="193043"/>
          </a:xfrm>
          <a:custGeom>
            <a:avLst/>
            <a:gdLst/>
            <a:ahLst/>
            <a:cxnLst/>
            <a:rect l="l" t="t" r="r" b="b"/>
            <a:pathLst>
              <a:path w="506095" h="283845">
                <a:moveTo>
                  <a:pt x="0" y="0"/>
                </a:moveTo>
                <a:lnTo>
                  <a:pt x="505969" y="0"/>
                </a:lnTo>
                <a:lnTo>
                  <a:pt x="505969" y="283464"/>
                </a:lnTo>
                <a:lnTo>
                  <a:pt x="0" y="283464"/>
                </a:lnTo>
                <a:lnTo>
                  <a:pt x="0" y="0"/>
                </a:lnTo>
              </a:path>
            </a:pathLst>
          </a:custGeom>
          <a:solidFill>
            <a:srgbClr val="C6E4C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页脚占位符 1"/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0160"/>
            <a:r>
              <a:rPr lang="en-US" sz="1000" spc="16"/>
              <a:t>Machine Learning</a:t>
            </a:r>
            <a:endParaRPr lang="en-US" sz="100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7"/>
          </p:nvPr>
        </p:nvSpPr>
        <p:spPr>
          <a:xfrm>
            <a:off x="8495170" y="4973846"/>
            <a:ext cx="381181" cy="153888"/>
          </a:xfrm>
        </p:spPr>
        <p:txBody>
          <a:bodyPr/>
          <a:lstStyle/>
          <a:p>
            <a:pPr marL="51435"/>
            <a:fld id="{81D60167-4931-47E6-BA6A-407CBD079E47}" type="slidenum">
              <a:rPr lang="en-US" altLang="zh-CN" spc="20"/>
            </a:fld>
            <a:r>
              <a:rPr lang="en-US" altLang="zh-CN" spc="16"/>
              <a:t>/27</a:t>
            </a:r>
            <a:endParaRPr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36655" y="-20064"/>
            <a:ext cx="2150252" cy="287702"/>
          </a:xfrm>
          <a:prstGeom prst="rect">
            <a:avLst/>
          </a:prstGeom>
          <a:noFill/>
        </p:spPr>
        <p:txBody>
          <a:bodyPr wrap="square" lIns="71561" tIns="35780" rIns="71561" bIns="35780" rtlCol="0">
            <a:spAutoFit/>
          </a:bodyPr>
          <a:lstStyle/>
          <a:p>
            <a:r>
              <a:rPr lang="en-US" altLang="zh-CN" b="1" dirty="0" smtClean="0">
                <a:solidFill>
                  <a:schemeClr val="accent3">
                    <a:lumMod val="75000"/>
                  </a:schemeClr>
                </a:solidFill>
              </a:rPr>
              <a:t>The Learning Problem</a:t>
            </a:r>
            <a:endParaRPr lang="zh-CN" altLang="en-US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409172" y="1327983"/>
            <a:ext cx="8471574" cy="938967"/>
            <a:chOff x="3594100" y="3781425"/>
            <a:chExt cx="6477000" cy="2133600"/>
          </a:xfrm>
        </p:grpSpPr>
        <p:sp>
          <p:nvSpPr>
            <p:cNvPr id="11" name="圆角矩形 10"/>
            <p:cNvSpPr/>
            <p:nvPr/>
          </p:nvSpPr>
          <p:spPr>
            <a:xfrm>
              <a:off x="3748199" y="4000789"/>
              <a:ext cx="6316413" cy="1905000"/>
            </a:xfrm>
            <a:prstGeom prst="roundRect">
              <a:avLst/>
            </a:prstGeom>
            <a:solidFill>
              <a:srgbClr val="DAFEF7"/>
            </a:solidFill>
            <a:ln>
              <a:noFill/>
            </a:ln>
            <a:effectLst>
              <a:glow rad="266700">
                <a:schemeClr val="tx1">
                  <a:lumMod val="50000"/>
                  <a:lumOff val="50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圆角矩形 11"/>
            <p:cNvSpPr/>
            <p:nvPr/>
          </p:nvSpPr>
          <p:spPr>
            <a:xfrm>
              <a:off x="3594100" y="3781425"/>
              <a:ext cx="6477000" cy="2133600"/>
            </a:xfrm>
            <a:prstGeom prst="roundRect">
              <a:avLst/>
            </a:prstGeom>
            <a:solidFill>
              <a:srgbClr val="DAFEF7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1295400" y="133350"/>
            <a:ext cx="5929482" cy="503146"/>
          </a:xfrm>
          <a:prstGeom prst="rect">
            <a:avLst/>
          </a:prstGeom>
          <a:noFill/>
        </p:spPr>
        <p:txBody>
          <a:bodyPr wrap="square" lIns="71561" tIns="35780" rIns="71561" bIns="35780" rtlCol="0">
            <a:spAutoFit/>
          </a:bodyPr>
          <a:lstStyle/>
          <a:p>
            <a:pPr algn="ctr"/>
            <a:r>
              <a:rPr lang="en-US" altLang="zh-CN" sz="2800" dirty="0" smtClean="0">
                <a:solidFill>
                  <a:schemeClr val="accent3">
                    <a:lumMod val="50000"/>
                  </a:schemeClr>
                </a:solidFill>
              </a:rPr>
              <a:t>COVID19 3D Structure Recognition</a:t>
            </a:r>
            <a:endParaRPr lang="zh-CN" altLang="en-US" sz="2800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6" name="圆角矩形 15"/>
          <p:cNvSpPr/>
          <p:nvPr/>
        </p:nvSpPr>
        <p:spPr>
          <a:xfrm>
            <a:off x="409172" y="666750"/>
            <a:ext cx="8545948" cy="533400"/>
          </a:xfrm>
          <a:prstGeom prst="roundRect">
            <a:avLst/>
          </a:prstGeom>
          <a:solidFill>
            <a:srgbClr val="FFFFC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>
              <a:solidFill>
                <a:schemeClr val="tx1"/>
              </a:solidFill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2224213" y="754618"/>
            <a:ext cx="4862387" cy="369332"/>
            <a:chOff x="2438400" y="3446471"/>
            <a:chExt cx="4862387" cy="369332"/>
          </a:xfrm>
        </p:grpSpPr>
        <p:sp>
          <p:nvSpPr>
            <p:cNvPr id="18" name="TextBox 17"/>
            <p:cNvSpPr txBox="1"/>
            <p:nvPr/>
          </p:nvSpPr>
          <p:spPr>
            <a:xfrm>
              <a:off x="2438400" y="3446471"/>
              <a:ext cx="777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800" dirty="0">
                  <a:solidFill>
                    <a:srgbClr val="0E24F0"/>
                  </a:solidFill>
                </a:rPr>
                <a:t>data</a:t>
              </a:r>
              <a:endParaRPr lang="zh-CN" altLang="en-US" sz="1800" dirty="0">
                <a:solidFill>
                  <a:srgbClr val="0E24F0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586829" y="3446471"/>
              <a:ext cx="17139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800" dirty="0">
                  <a:solidFill>
                    <a:srgbClr val="7030A0"/>
                  </a:solidFill>
                </a:rPr>
                <a:t>skill</a:t>
              </a:r>
              <a:endParaRPr lang="zh-CN" altLang="en-US" sz="1800" dirty="0">
                <a:solidFill>
                  <a:srgbClr val="7030A0"/>
                </a:solidFill>
              </a:endParaRPr>
            </a:p>
          </p:txBody>
        </p:sp>
        <p:cxnSp>
          <p:nvCxnSpPr>
            <p:cNvPr id="20" name="直接箭头连接符 19"/>
            <p:cNvCxnSpPr/>
            <p:nvPr/>
          </p:nvCxnSpPr>
          <p:spPr>
            <a:xfrm>
              <a:off x="3244542" y="3638831"/>
              <a:ext cx="501454" cy="1"/>
            </a:xfrm>
            <a:prstGeom prst="straightConnector1">
              <a:avLst/>
            </a:prstGeom>
            <a:solidFill>
              <a:srgbClr val="DAFEF7"/>
            </a:solidFill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箭头连接符 20"/>
            <p:cNvCxnSpPr/>
            <p:nvPr/>
          </p:nvCxnSpPr>
          <p:spPr>
            <a:xfrm>
              <a:off x="4959306" y="3624902"/>
              <a:ext cx="613963" cy="1"/>
            </a:xfrm>
            <a:prstGeom prst="straightConnector1">
              <a:avLst/>
            </a:prstGeom>
            <a:solidFill>
              <a:srgbClr val="DAFEF7"/>
            </a:solidFill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矩形 21"/>
            <p:cNvSpPr/>
            <p:nvPr/>
          </p:nvSpPr>
          <p:spPr>
            <a:xfrm>
              <a:off x="3758554" y="3446471"/>
              <a:ext cx="1210494" cy="365802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800" dirty="0" smtClean="0">
                  <a:solidFill>
                    <a:srgbClr val="C00000"/>
                  </a:solidFill>
                </a:rPr>
                <a:t>ML</a:t>
              </a:r>
              <a:endParaRPr lang="zh-CN" altLang="en-US" sz="1800" dirty="0">
                <a:solidFill>
                  <a:srgbClr val="C00000"/>
                </a:solidFill>
              </a:endParaRP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533400" y="1428750"/>
            <a:ext cx="81609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3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altLang="zh-CN" sz="1800" dirty="0" smtClean="0">
                <a:solidFill>
                  <a:srgbClr val="0E24F0"/>
                </a:solidFill>
              </a:rPr>
              <a:t>data</a:t>
            </a:r>
            <a:r>
              <a:rPr lang="en-US" altLang="zh-CN" sz="1800" dirty="0" smtClean="0"/>
              <a:t>: existing protein sequences and structures</a:t>
            </a:r>
            <a:endParaRPr lang="en-US" altLang="zh-CN" sz="1800" dirty="0" smtClean="0"/>
          </a:p>
          <a:p>
            <a:pPr marL="285750" indent="-285750"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altLang="zh-CN" sz="1800" dirty="0" smtClean="0">
                <a:solidFill>
                  <a:srgbClr val="7030A0"/>
                </a:solidFill>
              </a:rPr>
              <a:t>skill</a:t>
            </a:r>
            <a:r>
              <a:rPr lang="en-US" altLang="zh-CN" sz="1800" dirty="0" smtClean="0"/>
              <a:t>: predict COVID19 protein structure based on its gene sequence </a:t>
            </a:r>
            <a:endParaRPr lang="zh-CN" altLang="en-US" sz="1800" dirty="0"/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5921" y="2789973"/>
            <a:ext cx="1389888" cy="1219200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725" y="2792338"/>
            <a:ext cx="1219200" cy="1219200"/>
          </a:xfrm>
          <a:prstGeom prst="rect">
            <a:avLst/>
          </a:prstGeom>
        </p:spPr>
      </p:pic>
      <p:pic>
        <p:nvPicPr>
          <p:cNvPr id="26" name="Picture 4" descr="https://www.msra.cn/wp-content/uploads/2020/02/sars-cov-2-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5411" y="2571750"/>
            <a:ext cx="4328173" cy="215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/>
          <p:cNvSpPr txBox="1"/>
          <p:nvPr/>
        </p:nvSpPr>
        <p:spPr>
          <a:xfrm>
            <a:off x="2486907" y="-19434"/>
            <a:ext cx="2801843" cy="287702"/>
          </a:xfrm>
          <a:prstGeom prst="rect">
            <a:avLst/>
          </a:prstGeom>
          <a:noFill/>
        </p:spPr>
        <p:txBody>
          <a:bodyPr wrap="square" lIns="71561" tIns="35780" rIns="71561" bIns="35780" rtlCol="0">
            <a:spAutoFit/>
          </a:bodyPr>
          <a:lstStyle/>
          <a:p>
            <a:r>
              <a:rPr lang="en-US" altLang="zh-CN" b="1" i="1" dirty="0" smtClean="0">
                <a:solidFill>
                  <a:schemeClr val="accent3">
                    <a:lumMod val="75000"/>
                  </a:schemeClr>
                </a:solidFill>
              </a:rPr>
              <a:t>Applications of Machine Learning</a:t>
            </a:r>
            <a:endParaRPr lang="zh-CN" altLang="en-US" b="1" i="1" dirty="0">
              <a:solidFill>
                <a:schemeClr val="accent3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矩形 150"/>
          <p:cNvSpPr/>
          <p:nvPr/>
        </p:nvSpPr>
        <p:spPr>
          <a:xfrm>
            <a:off x="401815" y="-20065"/>
            <a:ext cx="8545948" cy="881003"/>
          </a:xfrm>
          <a:prstGeom prst="rect">
            <a:avLst/>
          </a:prstGeom>
          <a:gradFill flip="none" rotWithShape="1">
            <a:gsLst>
              <a:gs pos="37000">
                <a:srgbClr val="ADE5BA">
                  <a:alpha val="64706"/>
                </a:srgbClr>
              </a:gs>
              <a:gs pos="96000">
                <a:srgbClr val="F4FEF8"/>
              </a:gs>
            </a:gsLst>
            <a:lin ang="5400000" scaled="0"/>
            <a:tileRect/>
          </a:gradFill>
          <a:ln>
            <a:noFill/>
          </a:ln>
          <a:effectLst>
            <a:outerShdw blurRad="5080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561" tIns="35780" rIns="71561" bIns="35780" spcCol="0" rtlCol="0" anchor="ctr"/>
          <a:lstStyle/>
          <a:p>
            <a:pPr algn="ctr"/>
            <a:endParaRPr lang="zh-CN" altLang="en-US"/>
          </a:p>
        </p:txBody>
      </p:sp>
      <p:sp>
        <p:nvSpPr>
          <p:cNvPr id="105" name="object 105"/>
          <p:cNvSpPr/>
          <p:nvPr/>
        </p:nvSpPr>
        <p:spPr>
          <a:xfrm>
            <a:off x="260637" y="4949162"/>
            <a:ext cx="2588447" cy="193043"/>
          </a:xfrm>
          <a:custGeom>
            <a:avLst/>
            <a:gdLst/>
            <a:ahLst/>
            <a:cxnLst/>
            <a:rect l="l" t="t" r="r" b="b"/>
            <a:pathLst>
              <a:path w="3027045" h="283845">
                <a:moveTo>
                  <a:pt x="0" y="0"/>
                </a:moveTo>
                <a:lnTo>
                  <a:pt x="3026664" y="0"/>
                </a:lnTo>
                <a:lnTo>
                  <a:pt x="3026664" y="283464"/>
                </a:lnTo>
                <a:lnTo>
                  <a:pt x="0" y="283464"/>
                </a:lnTo>
                <a:lnTo>
                  <a:pt x="0" y="0"/>
                </a:lnTo>
              </a:path>
            </a:pathLst>
          </a:custGeom>
          <a:solidFill>
            <a:srgbClr val="C6E4C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6" name="object 106"/>
          <p:cNvSpPr/>
          <p:nvPr/>
        </p:nvSpPr>
        <p:spPr>
          <a:xfrm>
            <a:off x="2849084" y="4949358"/>
            <a:ext cx="5603686" cy="193043"/>
          </a:xfrm>
          <a:custGeom>
            <a:avLst/>
            <a:gdLst/>
            <a:ahLst/>
            <a:cxnLst/>
            <a:rect l="l" t="t" r="r" b="b"/>
            <a:pathLst>
              <a:path w="6553200" h="283845">
                <a:moveTo>
                  <a:pt x="0" y="0"/>
                </a:moveTo>
                <a:lnTo>
                  <a:pt x="6553199" y="0"/>
                </a:lnTo>
                <a:lnTo>
                  <a:pt x="6553199" y="283464"/>
                </a:lnTo>
                <a:lnTo>
                  <a:pt x="0" y="283464"/>
                </a:lnTo>
                <a:lnTo>
                  <a:pt x="0" y="0"/>
                </a:lnTo>
              </a:path>
            </a:pathLst>
          </a:custGeom>
          <a:solidFill>
            <a:srgbClr val="A5D6A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0" name="object 140"/>
          <p:cNvSpPr/>
          <p:nvPr/>
        </p:nvSpPr>
        <p:spPr>
          <a:xfrm>
            <a:off x="8447981" y="4951047"/>
            <a:ext cx="432765" cy="193043"/>
          </a:xfrm>
          <a:custGeom>
            <a:avLst/>
            <a:gdLst/>
            <a:ahLst/>
            <a:cxnLst/>
            <a:rect l="l" t="t" r="r" b="b"/>
            <a:pathLst>
              <a:path w="506095" h="283845">
                <a:moveTo>
                  <a:pt x="0" y="0"/>
                </a:moveTo>
                <a:lnTo>
                  <a:pt x="505969" y="0"/>
                </a:lnTo>
                <a:lnTo>
                  <a:pt x="505969" y="283464"/>
                </a:lnTo>
                <a:lnTo>
                  <a:pt x="0" y="283464"/>
                </a:lnTo>
                <a:lnTo>
                  <a:pt x="0" y="0"/>
                </a:lnTo>
              </a:path>
            </a:pathLst>
          </a:custGeom>
          <a:solidFill>
            <a:srgbClr val="C6E4C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页脚占位符 1"/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0160"/>
            <a:r>
              <a:rPr lang="en-US" sz="1000" spc="16"/>
              <a:t>Machine Learning</a:t>
            </a:r>
            <a:endParaRPr lang="en-US" sz="100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7"/>
          </p:nvPr>
        </p:nvSpPr>
        <p:spPr>
          <a:xfrm>
            <a:off x="8495170" y="4973846"/>
            <a:ext cx="381181" cy="153888"/>
          </a:xfrm>
        </p:spPr>
        <p:txBody>
          <a:bodyPr/>
          <a:lstStyle/>
          <a:p>
            <a:pPr marL="51435"/>
            <a:fld id="{81D60167-4931-47E6-BA6A-407CBD079E47}" type="slidenum">
              <a:rPr lang="en-US" altLang="zh-CN" spc="20"/>
            </a:fld>
            <a:r>
              <a:rPr lang="en-US" altLang="zh-CN" spc="16"/>
              <a:t>/27</a:t>
            </a:r>
            <a:endParaRPr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36655" y="-20064"/>
            <a:ext cx="2150252" cy="287702"/>
          </a:xfrm>
          <a:prstGeom prst="rect">
            <a:avLst/>
          </a:prstGeom>
          <a:noFill/>
        </p:spPr>
        <p:txBody>
          <a:bodyPr wrap="square" lIns="71561" tIns="35780" rIns="71561" bIns="35780" rtlCol="0">
            <a:spAutoFit/>
          </a:bodyPr>
          <a:lstStyle/>
          <a:p>
            <a:r>
              <a:rPr lang="en-US" altLang="zh-CN" b="1" dirty="0" smtClean="0">
                <a:solidFill>
                  <a:schemeClr val="accent3">
                    <a:lumMod val="75000"/>
                  </a:schemeClr>
                </a:solidFill>
              </a:rPr>
              <a:t>The Learning Problem</a:t>
            </a:r>
            <a:endParaRPr lang="zh-CN" altLang="en-US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525223" y="590550"/>
            <a:ext cx="8028397" cy="1676400"/>
            <a:chOff x="774700" y="1419229"/>
            <a:chExt cx="9220200" cy="2133603"/>
          </a:xfrm>
          <a:solidFill>
            <a:srgbClr val="C2FEF3"/>
          </a:solidFill>
        </p:grpSpPr>
        <p:sp>
          <p:nvSpPr>
            <p:cNvPr id="11" name="圆角矩形 10"/>
            <p:cNvSpPr/>
            <p:nvPr/>
          </p:nvSpPr>
          <p:spPr>
            <a:xfrm>
              <a:off x="994064" y="1638589"/>
              <a:ext cx="8991600" cy="1905000"/>
            </a:xfrm>
            <a:prstGeom prst="roundRect">
              <a:avLst/>
            </a:prstGeom>
            <a:grpFill/>
            <a:ln>
              <a:noFill/>
            </a:ln>
            <a:effectLst>
              <a:glow rad="266700">
                <a:schemeClr val="tx1">
                  <a:lumMod val="50000"/>
                  <a:lumOff val="50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圆角矩形 11"/>
            <p:cNvSpPr/>
            <p:nvPr/>
          </p:nvSpPr>
          <p:spPr>
            <a:xfrm>
              <a:off x="774700" y="1419229"/>
              <a:ext cx="9220200" cy="2133603"/>
            </a:xfrm>
            <a:prstGeom prst="round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4" name="剪去同侧角的矩形 13"/>
          <p:cNvSpPr/>
          <p:nvPr/>
        </p:nvSpPr>
        <p:spPr>
          <a:xfrm>
            <a:off x="532133" y="590550"/>
            <a:ext cx="8021486" cy="414589"/>
          </a:xfrm>
          <a:prstGeom prst="snip2SameRect">
            <a:avLst/>
          </a:prstGeom>
          <a:gradFill>
            <a:gsLst>
              <a:gs pos="67000">
                <a:srgbClr val="00B050"/>
              </a:gs>
              <a:gs pos="100000">
                <a:srgbClr val="F4FEF8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561" tIns="35780" rIns="71561" bIns="35780" spcCol="0" rtlCol="0" anchor="ctr"/>
          <a:lstStyle/>
          <a:p>
            <a:r>
              <a:rPr lang="en-US" altLang="zh-CN" sz="1900" dirty="0" smtClean="0"/>
              <a:t>Which of the following field cannot use machine learning?</a:t>
            </a:r>
            <a:endParaRPr lang="zh-CN" altLang="en-US" sz="1900" dirty="0"/>
          </a:p>
        </p:txBody>
      </p:sp>
      <p:sp>
        <p:nvSpPr>
          <p:cNvPr id="15" name="TextBox 14"/>
          <p:cNvSpPr txBox="1"/>
          <p:nvPr/>
        </p:nvSpPr>
        <p:spPr>
          <a:xfrm>
            <a:off x="1295400" y="133350"/>
            <a:ext cx="5929482" cy="503146"/>
          </a:xfrm>
          <a:prstGeom prst="rect">
            <a:avLst/>
          </a:prstGeom>
          <a:noFill/>
        </p:spPr>
        <p:txBody>
          <a:bodyPr wrap="square" lIns="71561" tIns="35780" rIns="71561" bIns="35780" rtlCol="0">
            <a:spAutoFit/>
          </a:bodyPr>
          <a:lstStyle/>
          <a:p>
            <a:pPr algn="ctr"/>
            <a:r>
              <a:rPr lang="en-US" altLang="zh-CN" sz="2800" dirty="0" smtClean="0">
                <a:solidFill>
                  <a:schemeClr val="accent3">
                    <a:lumMod val="50000"/>
                  </a:schemeClr>
                </a:solidFill>
              </a:rPr>
              <a:t>Quick Quiz</a:t>
            </a:r>
            <a:endParaRPr lang="zh-CN" altLang="en-US" sz="2800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62566" y="971550"/>
            <a:ext cx="73384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ea"/>
              <a:buAutoNum type="circleNumDbPlain"/>
            </a:pPr>
            <a:r>
              <a:rPr lang="en-US" altLang="zh-CN" sz="1800" dirty="0" smtClean="0"/>
              <a:t>Finance</a:t>
            </a:r>
            <a:endParaRPr lang="en-US" altLang="zh-CN" sz="1800" dirty="0" smtClean="0"/>
          </a:p>
          <a:p>
            <a:pPr marL="342900" indent="-342900">
              <a:buFont typeface="+mj-ea"/>
              <a:buAutoNum type="circleNumDbPlain"/>
            </a:pPr>
            <a:r>
              <a:rPr lang="en-US" altLang="zh-CN" sz="1800" dirty="0" smtClean="0"/>
              <a:t>Medicine</a:t>
            </a:r>
            <a:endParaRPr lang="en-US" altLang="zh-CN" sz="1800" dirty="0" smtClean="0"/>
          </a:p>
          <a:p>
            <a:pPr marL="342900" indent="-342900">
              <a:buFont typeface="+mj-ea"/>
              <a:buAutoNum type="circleNumDbPlain"/>
            </a:pPr>
            <a:r>
              <a:rPr lang="en-US" altLang="zh-CN" sz="1800" dirty="0" smtClean="0"/>
              <a:t>Law</a:t>
            </a:r>
            <a:endParaRPr lang="en-US" altLang="zh-CN" sz="1800" dirty="0" smtClean="0"/>
          </a:p>
          <a:p>
            <a:pPr marL="342900" indent="-342900">
              <a:buFont typeface="+mj-ea"/>
              <a:buAutoNum type="circleNumDbPlain"/>
            </a:pPr>
            <a:r>
              <a:rPr lang="en-US" altLang="zh-CN" sz="1800" dirty="0" smtClean="0"/>
              <a:t>none of the above</a:t>
            </a:r>
            <a:endParaRPr lang="zh-CN" altLang="en-US" sz="1800" dirty="0"/>
          </a:p>
        </p:txBody>
      </p:sp>
      <p:grpSp>
        <p:nvGrpSpPr>
          <p:cNvPr id="7" name="组合 6"/>
          <p:cNvGrpSpPr/>
          <p:nvPr/>
        </p:nvGrpSpPr>
        <p:grpSpPr>
          <a:xfrm>
            <a:off x="582203" y="2495550"/>
            <a:ext cx="6961597" cy="1905000"/>
            <a:chOff x="582203" y="2495550"/>
            <a:chExt cx="6961597" cy="1905000"/>
          </a:xfrm>
        </p:grpSpPr>
        <p:grpSp>
          <p:nvGrpSpPr>
            <p:cNvPr id="16" name="组合 15"/>
            <p:cNvGrpSpPr/>
            <p:nvPr/>
          </p:nvGrpSpPr>
          <p:grpSpPr>
            <a:xfrm>
              <a:off x="582203" y="2495550"/>
              <a:ext cx="6961597" cy="1905000"/>
              <a:chOff x="774700" y="1419229"/>
              <a:chExt cx="9220200" cy="2133603"/>
            </a:xfrm>
            <a:solidFill>
              <a:srgbClr val="F0D5D4"/>
            </a:solidFill>
          </p:grpSpPr>
          <p:sp>
            <p:nvSpPr>
              <p:cNvPr id="17" name="圆角矩形 16"/>
              <p:cNvSpPr/>
              <p:nvPr/>
            </p:nvSpPr>
            <p:spPr>
              <a:xfrm>
                <a:off x="994064" y="1638589"/>
                <a:ext cx="8991600" cy="1905000"/>
              </a:xfrm>
              <a:prstGeom prst="roundRect">
                <a:avLst/>
              </a:prstGeom>
              <a:grpFill/>
              <a:ln>
                <a:noFill/>
              </a:ln>
              <a:effectLst>
                <a:glow rad="266700">
                  <a:schemeClr val="tx1">
                    <a:lumMod val="50000"/>
                    <a:lumOff val="50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圆角矩形 17"/>
              <p:cNvSpPr/>
              <p:nvPr/>
            </p:nvSpPr>
            <p:spPr>
              <a:xfrm>
                <a:off x="774700" y="1419229"/>
                <a:ext cx="9220200" cy="2133603"/>
              </a:xfrm>
              <a:prstGeom prst="roundRect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sp>
          <p:nvSpPr>
            <p:cNvPr id="19" name="剪去同侧角的矩形 18"/>
            <p:cNvSpPr/>
            <p:nvPr/>
          </p:nvSpPr>
          <p:spPr>
            <a:xfrm>
              <a:off x="582203" y="2506631"/>
              <a:ext cx="6954623" cy="414589"/>
            </a:xfrm>
            <a:prstGeom prst="snip2SameRect">
              <a:avLst/>
            </a:prstGeom>
            <a:gradFill>
              <a:gsLst>
                <a:gs pos="67000">
                  <a:srgbClr val="C00000"/>
                </a:gs>
                <a:gs pos="100000">
                  <a:srgbClr val="F4FEF8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1561" tIns="35780" rIns="71561" bIns="35780" spcCol="0" rtlCol="0" anchor="ctr"/>
            <a:lstStyle/>
            <a:p>
              <a:r>
                <a:rPr lang="en-US" altLang="zh-CN" sz="1900" dirty="0" smtClean="0"/>
                <a:t>Reference Answer: ④</a:t>
              </a:r>
              <a:endParaRPr lang="zh-CN" altLang="en-US" sz="1900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62000" y="2952750"/>
              <a:ext cx="670560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+mj-ea"/>
                <a:buAutoNum type="circleNumDbPlain"/>
              </a:pPr>
              <a:r>
                <a:rPr lang="en-US" altLang="zh-CN" sz="1800" dirty="0" smtClean="0"/>
                <a:t>predict stock price from data</a:t>
              </a:r>
              <a:endParaRPr lang="en-US" altLang="zh-CN" sz="1800" dirty="0" smtClean="0">
                <a:solidFill>
                  <a:schemeClr val="accent6">
                    <a:lumMod val="75000"/>
                  </a:schemeClr>
                </a:solidFill>
              </a:endParaRPr>
            </a:p>
            <a:p>
              <a:pPr marL="342900" indent="-342900">
                <a:buClr>
                  <a:schemeClr val="tx1"/>
                </a:buClr>
                <a:buFont typeface="+mj-ea"/>
                <a:buAutoNum type="circleNumDbPlain"/>
              </a:pPr>
              <a:r>
                <a:rPr lang="en-US" altLang="zh-CN" sz="1800" dirty="0" smtClean="0"/>
                <a:t>predict medicine effect from data</a:t>
              </a:r>
              <a:endParaRPr lang="en-US" altLang="zh-CN" sz="1800" dirty="0" smtClean="0"/>
            </a:p>
            <a:p>
              <a:pPr marL="342900" indent="-342900">
                <a:buClr>
                  <a:schemeClr val="tx1"/>
                </a:buClr>
                <a:buFont typeface="+mj-ea"/>
                <a:buAutoNum type="circleNumDbPlain"/>
              </a:pPr>
              <a:r>
                <a:rPr lang="en-US" altLang="zh-CN" sz="1800" dirty="0" smtClean="0"/>
                <a:t>summarize legal documents from data</a:t>
              </a:r>
              <a:endParaRPr lang="en-US" altLang="zh-CN" sz="1800" dirty="0" smtClean="0"/>
            </a:p>
            <a:p>
              <a:pPr marL="342900" indent="-342900">
                <a:buClr>
                  <a:schemeClr val="tx1"/>
                </a:buClr>
                <a:buFont typeface="+mj-ea"/>
                <a:buAutoNum type="circleNumDbPlain"/>
              </a:pPr>
              <a:r>
                <a:rPr lang="en-US" altLang="zh-CN" sz="1800" dirty="0" smtClean="0">
                  <a:solidFill>
                    <a:srgbClr val="FF0000"/>
                  </a:solidFill>
                </a:rPr>
                <a:t>Machine learning is almost everywhere</a:t>
              </a:r>
              <a:endParaRPr lang="zh-CN" altLang="en-US" sz="1800" dirty="0">
                <a:solidFill>
                  <a:srgbClr val="FF0000"/>
                </a:solidFill>
              </a:endParaRPr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2486907" y="-19434"/>
            <a:ext cx="2801843" cy="287702"/>
          </a:xfrm>
          <a:prstGeom prst="rect">
            <a:avLst/>
          </a:prstGeom>
          <a:noFill/>
        </p:spPr>
        <p:txBody>
          <a:bodyPr wrap="square" lIns="71561" tIns="35780" rIns="71561" bIns="35780" rtlCol="0">
            <a:spAutoFit/>
          </a:bodyPr>
          <a:lstStyle/>
          <a:p>
            <a:r>
              <a:rPr lang="en-US" altLang="zh-CN" b="1" i="1" dirty="0" smtClean="0">
                <a:solidFill>
                  <a:schemeClr val="accent3">
                    <a:lumMod val="75000"/>
                  </a:schemeClr>
                </a:solidFill>
              </a:rPr>
              <a:t>Applications of Machine Learning</a:t>
            </a:r>
            <a:endParaRPr lang="zh-CN" altLang="en-US" b="1" i="1" dirty="0">
              <a:solidFill>
                <a:schemeClr val="accent3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矩形 150"/>
          <p:cNvSpPr/>
          <p:nvPr/>
        </p:nvSpPr>
        <p:spPr>
          <a:xfrm>
            <a:off x="401815" y="-20065"/>
            <a:ext cx="8545948" cy="881003"/>
          </a:xfrm>
          <a:prstGeom prst="rect">
            <a:avLst/>
          </a:prstGeom>
          <a:gradFill flip="none" rotWithShape="1">
            <a:gsLst>
              <a:gs pos="37000">
                <a:srgbClr val="ADE5BA">
                  <a:alpha val="64706"/>
                </a:srgbClr>
              </a:gs>
              <a:gs pos="96000">
                <a:srgbClr val="F4FEF8"/>
              </a:gs>
            </a:gsLst>
            <a:lin ang="5400000" scaled="0"/>
            <a:tileRect/>
          </a:gradFill>
          <a:ln>
            <a:noFill/>
          </a:ln>
          <a:effectLst>
            <a:outerShdw blurRad="5080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561" tIns="35780" rIns="71561" bIns="35780" spcCol="0" rtlCol="0" anchor="ctr"/>
          <a:lstStyle/>
          <a:p>
            <a:pPr algn="ctr"/>
            <a:endParaRPr lang="zh-CN" altLang="en-US"/>
          </a:p>
        </p:txBody>
      </p:sp>
      <p:sp>
        <p:nvSpPr>
          <p:cNvPr id="105" name="object 105"/>
          <p:cNvSpPr/>
          <p:nvPr/>
        </p:nvSpPr>
        <p:spPr>
          <a:xfrm>
            <a:off x="260637" y="4949162"/>
            <a:ext cx="2588447" cy="193043"/>
          </a:xfrm>
          <a:custGeom>
            <a:avLst/>
            <a:gdLst/>
            <a:ahLst/>
            <a:cxnLst/>
            <a:rect l="l" t="t" r="r" b="b"/>
            <a:pathLst>
              <a:path w="3027045" h="283845">
                <a:moveTo>
                  <a:pt x="0" y="0"/>
                </a:moveTo>
                <a:lnTo>
                  <a:pt x="3026664" y="0"/>
                </a:lnTo>
                <a:lnTo>
                  <a:pt x="3026664" y="283464"/>
                </a:lnTo>
                <a:lnTo>
                  <a:pt x="0" y="283464"/>
                </a:lnTo>
                <a:lnTo>
                  <a:pt x="0" y="0"/>
                </a:lnTo>
              </a:path>
            </a:pathLst>
          </a:custGeom>
          <a:solidFill>
            <a:srgbClr val="C6E4C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6" name="object 106"/>
          <p:cNvSpPr/>
          <p:nvPr/>
        </p:nvSpPr>
        <p:spPr>
          <a:xfrm>
            <a:off x="2849084" y="4949358"/>
            <a:ext cx="5603686" cy="193043"/>
          </a:xfrm>
          <a:custGeom>
            <a:avLst/>
            <a:gdLst/>
            <a:ahLst/>
            <a:cxnLst/>
            <a:rect l="l" t="t" r="r" b="b"/>
            <a:pathLst>
              <a:path w="6553200" h="283845">
                <a:moveTo>
                  <a:pt x="0" y="0"/>
                </a:moveTo>
                <a:lnTo>
                  <a:pt x="6553199" y="0"/>
                </a:lnTo>
                <a:lnTo>
                  <a:pt x="6553199" y="283464"/>
                </a:lnTo>
                <a:lnTo>
                  <a:pt x="0" y="283464"/>
                </a:lnTo>
                <a:lnTo>
                  <a:pt x="0" y="0"/>
                </a:lnTo>
              </a:path>
            </a:pathLst>
          </a:custGeom>
          <a:solidFill>
            <a:srgbClr val="A5D6A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0" name="object 140"/>
          <p:cNvSpPr/>
          <p:nvPr/>
        </p:nvSpPr>
        <p:spPr>
          <a:xfrm>
            <a:off x="8447981" y="4951047"/>
            <a:ext cx="432765" cy="193043"/>
          </a:xfrm>
          <a:custGeom>
            <a:avLst/>
            <a:gdLst/>
            <a:ahLst/>
            <a:cxnLst/>
            <a:rect l="l" t="t" r="r" b="b"/>
            <a:pathLst>
              <a:path w="506095" h="283845">
                <a:moveTo>
                  <a:pt x="0" y="0"/>
                </a:moveTo>
                <a:lnTo>
                  <a:pt x="505969" y="0"/>
                </a:lnTo>
                <a:lnTo>
                  <a:pt x="505969" y="283464"/>
                </a:lnTo>
                <a:lnTo>
                  <a:pt x="0" y="283464"/>
                </a:lnTo>
                <a:lnTo>
                  <a:pt x="0" y="0"/>
                </a:lnTo>
              </a:path>
            </a:pathLst>
          </a:custGeom>
          <a:solidFill>
            <a:srgbClr val="C6E4C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页脚占位符 1"/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0160"/>
            <a:r>
              <a:rPr lang="en-US" sz="1000" spc="16"/>
              <a:t>Machine Learning</a:t>
            </a:r>
            <a:endParaRPr lang="en-US" sz="100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7"/>
          </p:nvPr>
        </p:nvSpPr>
        <p:spPr>
          <a:xfrm>
            <a:off x="8495170" y="4973846"/>
            <a:ext cx="381181" cy="153888"/>
          </a:xfrm>
        </p:spPr>
        <p:txBody>
          <a:bodyPr/>
          <a:lstStyle/>
          <a:p>
            <a:pPr marL="51435"/>
            <a:fld id="{81D60167-4931-47E6-BA6A-407CBD079E47}" type="slidenum">
              <a:rPr lang="en-US" altLang="zh-CN" spc="20"/>
            </a:fld>
            <a:r>
              <a:rPr lang="en-US" altLang="zh-CN" spc="16"/>
              <a:t>/27</a:t>
            </a:r>
            <a:endParaRPr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36655" y="-20064"/>
            <a:ext cx="2150252" cy="287702"/>
          </a:xfrm>
          <a:prstGeom prst="rect">
            <a:avLst/>
          </a:prstGeom>
          <a:noFill/>
        </p:spPr>
        <p:txBody>
          <a:bodyPr wrap="square" lIns="71561" tIns="35780" rIns="71561" bIns="35780" rtlCol="0">
            <a:spAutoFit/>
          </a:bodyPr>
          <a:lstStyle/>
          <a:p>
            <a:r>
              <a:rPr lang="en-US" altLang="zh-CN" b="1" dirty="0" smtClean="0">
                <a:solidFill>
                  <a:schemeClr val="accent3">
                    <a:lumMod val="75000"/>
                  </a:schemeClr>
                </a:solidFill>
              </a:rPr>
              <a:t>The Learning Problem</a:t>
            </a:r>
            <a:endParaRPr lang="zh-CN" altLang="en-US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990600" y="1047750"/>
            <a:ext cx="6158082" cy="1295400"/>
            <a:chOff x="3594100" y="3781425"/>
            <a:chExt cx="6477000" cy="2133600"/>
          </a:xfrm>
        </p:grpSpPr>
        <p:sp>
          <p:nvSpPr>
            <p:cNvPr id="11" name="圆角矩形 10"/>
            <p:cNvSpPr/>
            <p:nvPr/>
          </p:nvSpPr>
          <p:spPr>
            <a:xfrm>
              <a:off x="3748199" y="4000789"/>
              <a:ext cx="6316413" cy="1905000"/>
            </a:xfrm>
            <a:prstGeom prst="roundRect">
              <a:avLst/>
            </a:prstGeom>
            <a:solidFill>
              <a:srgbClr val="DAFEF7"/>
            </a:solidFill>
            <a:ln>
              <a:noFill/>
            </a:ln>
            <a:effectLst>
              <a:glow rad="266700">
                <a:schemeClr val="tx1">
                  <a:lumMod val="50000"/>
                  <a:lumOff val="50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圆角矩形 11"/>
            <p:cNvSpPr/>
            <p:nvPr/>
          </p:nvSpPr>
          <p:spPr>
            <a:xfrm>
              <a:off x="3594100" y="3781425"/>
              <a:ext cx="6477000" cy="2133600"/>
            </a:xfrm>
            <a:prstGeom prst="roundRect">
              <a:avLst/>
            </a:prstGeom>
            <a:solidFill>
              <a:srgbClr val="F0D5D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1219200" y="316004"/>
            <a:ext cx="5929482" cy="503146"/>
          </a:xfrm>
          <a:prstGeom prst="rect">
            <a:avLst/>
          </a:prstGeom>
          <a:noFill/>
        </p:spPr>
        <p:txBody>
          <a:bodyPr wrap="square" lIns="71561" tIns="35780" rIns="71561" bIns="35780" rtlCol="0">
            <a:spAutoFit/>
          </a:bodyPr>
          <a:lstStyle/>
          <a:p>
            <a:pPr algn="ctr"/>
            <a:r>
              <a:rPr lang="en-US" altLang="zh-CN" sz="2800" dirty="0" smtClean="0">
                <a:solidFill>
                  <a:schemeClr val="accent3">
                    <a:lumMod val="50000"/>
                  </a:schemeClr>
                </a:solidFill>
              </a:rPr>
              <a:t>Summary</a:t>
            </a:r>
            <a:endParaRPr lang="zh-CN" altLang="en-US" sz="2800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95400" y="1276350"/>
            <a:ext cx="5029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ea"/>
              <a:buAutoNum type="circleNumDbPlain"/>
            </a:pPr>
            <a:r>
              <a:rPr lang="en-US" altLang="zh-CN" sz="1800" dirty="0" smtClean="0"/>
              <a:t>What is Machine Learning</a:t>
            </a:r>
            <a:endParaRPr lang="en-US" altLang="zh-CN" sz="1800" dirty="0" smtClean="0"/>
          </a:p>
          <a:p>
            <a:pPr marL="342900" indent="-342900">
              <a:buFont typeface="+mj-ea"/>
              <a:buAutoNum type="circleNumDbPlain"/>
            </a:pPr>
            <a:r>
              <a:rPr lang="en-US" altLang="zh-CN" sz="1800" dirty="0" smtClean="0"/>
              <a:t>Key Essence of Machine Learning</a:t>
            </a:r>
            <a:endParaRPr lang="en-US" altLang="zh-CN" sz="1800" dirty="0" smtClean="0"/>
          </a:p>
          <a:p>
            <a:pPr marL="342900" indent="-342900">
              <a:buFont typeface="+mj-ea"/>
              <a:buAutoNum type="circleNumDbPlain"/>
            </a:pPr>
            <a:r>
              <a:rPr lang="en-US" altLang="zh-CN" sz="1800" dirty="0" smtClean="0"/>
              <a:t>Applications of Machine Learning</a:t>
            </a:r>
            <a:endParaRPr lang="zh-CN" altLang="en-US" sz="1800" dirty="0"/>
          </a:p>
        </p:txBody>
      </p:sp>
      <p:sp>
        <p:nvSpPr>
          <p:cNvPr id="24" name="TextBox 23"/>
          <p:cNvSpPr txBox="1"/>
          <p:nvPr/>
        </p:nvSpPr>
        <p:spPr>
          <a:xfrm>
            <a:off x="2486907" y="-19434"/>
            <a:ext cx="2801843" cy="287702"/>
          </a:xfrm>
          <a:prstGeom prst="rect">
            <a:avLst/>
          </a:prstGeom>
          <a:noFill/>
        </p:spPr>
        <p:txBody>
          <a:bodyPr wrap="square" lIns="71561" tIns="35780" rIns="71561" bIns="35780" rtlCol="0">
            <a:spAutoFit/>
          </a:bodyPr>
          <a:lstStyle/>
          <a:p>
            <a:r>
              <a:rPr lang="en-US" altLang="zh-CN" b="1" i="1" dirty="0" smtClean="0">
                <a:solidFill>
                  <a:schemeClr val="accent3">
                    <a:lumMod val="75000"/>
                  </a:schemeClr>
                </a:solidFill>
              </a:rPr>
              <a:t>Summary</a:t>
            </a:r>
            <a:endParaRPr lang="zh-CN" altLang="en-US" b="1" i="1" dirty="0">
              <a:solidFill>
                <a:schemeClr val="accent3">
                  <a:lumMod val="75000"/>
                </a:schemeClr>
              </a:solidFill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1905000" y="2952750"/>
            <a:ext cx="4312359" cy="989479"/>
            <a:chOff x="774700" y="1419225"/>
            <a:chExt cx="9220200" cy="2133600"/>
          </a:xfrm>
          <a:solidFill>
            <a:srgbClr val="FFFFC9"/>
          </a:solidFill>
        </p:grpSpPr>
        <p:sp>
          <p:nvSpPr>
            <p:cNvPr id="29" name="圆角矩形 28"/>
            <p:cNvSpPr/>
            <p:nvPr/>
          </p:nvSpPr>
          <p:spPr>
            <a:xfrm>
              <a:off x="994064" y="1638589"/>
              <a:ext cx="8991600" cy="1905000"/>
            </a:xfrm>
            <a:prstGeom prst="roundRect">
              <a:avLst/>
            </a:prstGeom>
            <a:grpFill/>
            <a:ln>
              <a:noFill/>
            </a:ln>
            <a:effectLst>
              <a:glow rad="266700">
                <a:schemeClr val="tx1">
                  <a:lumMod val="50000"/>
                  <a:lumOff val="50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" name="圆角矩形 29"/>
            <p:cNvSpPr/>
            <p:nvPr/>
          </p:nvSpPr>
          <p:spPr>
            <a:xfrm>
              <a:off x="774700" y="1419225"/>
              <a:ext cx="9220200" cy="2133600"/>
            </a:xfrm>
            <a:prstGeom prst="round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1800" dirty="0" smtClean="0">
                  <a:solidFill>
                    <a:schemeClr val="tx1"/>
                  </a:solidFill>
                </a:rPr>
                <a:t>Could you list some machine </a:t>
              </a:r>
              <a:r>
                <a:rPr lang="en-US" altLang="zh-CN" sz="1800" dirty="0">
                  <a:solidFill>
                    <a:schemeClr val="tx1"/>
                  </a:solidFill>
                </a:rPr>
                <a:t>l</a:t>
              </a:r>
              <a:r>
                <a:rPr lang="en-US" altLang="zh-CN" sz="1800" dirty="0" smtClean="0">
                  <a:solidFill>
                    <a:schemeClr val="tx1"/>
                  </a:solidFill>
                </a:rPr>
                <a:t>earning application examples?</a:t>
              </a:r>
              <a:endParaRPr lang="zh-CN" altLang="en-US" sz="1800" dirty="0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矩形 150"/>
          <p:cNvSpPr/>
          <p:nvPr/>
        </p:nvSpPr>
        <p:spPr>
          <a:xfrm>
            <a:off x="336655" y="0"/>
            <a:ext cx="8545948" cy="881003"/>
          </a:xfrm>
          <a:prstGeom prst="rect">
            <a:avLst/>
          </a:prstGeom>
          <a:gradFill flip="none" rotWithShape="1">
            <a:gsLst>
              <a:gs pos="37000">
                <a:srgbClr val="ADE5BA">
                  <a:alpha val="64706"/>
                </a:srgbClr>
              </a:gs>
              <a:gs pos="96000">
                <a:srgbClr val="F4FEF8"/>
              </a:gs>
            </a:gsLst>
            <a:lin ang="5400000" scaled="0"/>
            <a:tileRect/>
          </a:gradFill>
          <a:ln>
            <a:noFill/>
          </a:ln>
          <a:effectLst>
            <a:outerShdw blurRad="5080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561" tIns="35780" rIns="71561" bIns="35780" spcCol="0" rtlCol="0" anchor="ctr"/>
          <a:lstStyle/>
          <a:p>
            <a:pPr algn="ctr"/>
            <a:endParaRPr lang="zh-CN" altLang="en-US"/>
          </a:p>
        </p:txBody>
      </p:sp>
      <p:sp>
        <p:nvSpPr>
          <p:cNvPr id="105" name="object 105"/>
          <p:cNvSpPr/>
          <p:nvPr/>
        </p:nvSpPr>
        <p:spPr>
          <a:xfrm>
            <a:off x="260637" y="4949162"/>
            <a:ext cx="2588447" cy="193043"/>
          </a:xfrm>
          <a:custGeom>
            <a:avLst/>
            <a:gdLst/>
            <a:ahLst/>
            <a:cxnLst/>
            <a:rect l="l" t="t" r="r" b="b"/>
            <a:pathLst>
              <a:path w="3027045" h="283845">
                <a:moveTo>
                  <a:pt x="0" y="0"/>
                </a:moveTo>
                <a:lnTo>
                  <a:pt x="3026664" y="0"/>
                </a:lnTo>
                <a:lnTo>
                  <a:pt x="3026664" y="283464"/>
                </a:lnTo>
                <a:lnTo>
                  <a:pt x="0" y="283464"/>
                </a:lnTo>
                <a:lnTo>
                  <a:pt x="0" y="0"/>
                </a:lnTo>
              </a:path>
            </a:pathLst>
          </a:custGeom>
          <a:solidFill>
            <a:srgbClr val="C6E4C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6" name="object 106"/>
          <p:cNvSpPr/>
          <p:nvPr/>
        </p:nvSpPr>
        <p:spPr>
          <a:xfrm>
            <a:off x="2849084" y="4949358"/>
            <a:ext cx="5603686" cy="193043"/>
          </a:xfrm>
          <a:custGeom>
            <a:avLst/>
            <a:gdLst/>
            <a:ahLst/>
            <a:cxnLst/>
            <a:rect l="l" t="t" r="r" b="b"/>
            <a:pathLst>
              <a:path w="6553200" h="283845">
                <a:moveTo>
                  <a:pt x="0" y="0"/>
                </a:moveTo>
                <a:lnTo>
                  <a:pt x="6553199" y="0"/>
                </a:lnTo>
                <a:lnTo>
                  <a:pt x="6553199" y="283464"/>
                </a:lnTo>
                <a:lnTo>
                  <a:pt x="0" y="283464"/>
                </a:lnTo>
                <a:lnTo>
                  <a:pt x="0" y="0"/>
                </a:lnTo>
              </a:path>
            </a:pathLst>
          </a:custGeom>
          <a:solidFill>
            <a:srgbClr val="A5D6A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0" name="object 140"/>
          <p:cNvSpPr/>
          <p:nvPr/>
        </p:nvSpPr>
        <p:spPr>
          <a:xfrm>
            <a:off x="8447981" y="4951047"/>
            <a:ext cx="432765" cy="193043"/>
          </a:xfrm>
          <a:custGeom>
            <a:avLst/>
            <a:gdLst/>
            <a:ahLst/>
            <a:cxnLst/>
            <a:rect l="l" t="t" r="r" b="b"/>
            <a:pathLst>
              <a:path w="506095" h="283845">
                <a:moveTo>
                  <a:pt x="0" y="0"/>
                </a:moveTo>
                <a:lnTo>
                  <a:pt x="505969" y="0"/>
                </a:lnTo>
                <a:lnTo>
                  <a:pt x="505969" y="283464"/>
                </a:lnTo>
                <a:lnTo>
                  <a:pt x="0" y="283464"/>
                </a:lnTo>
                <a:lnTo>
                  <a:pt x="0" y="0"/>
                </a:lnTo>
              </a:path>
            </a:pathLst>
          </a:custGeom>
          <a:solidFill>
            <a:srgbClr val="C6E4C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9" name="TextBox 148"/>
          <p:cNvSpPr txBox="1"/>
          <p:nvPr/>
        </p:nvSpPr>
        <p:spPr>
          <a:xfrm>
            <a:off x="973388" y="1099458"/>
            <a:ext cx="6906869" cy="1026366"/>
          </a:xfrm>
          <a:prstGeom prst="rect">
            <a:avLst/>
          </a:prstGeom>
          <a:noFill/>
        </p:spPr>
        <p:txBody>
          <a:bodyPr wrap="square" lIns="71561" tIns="35780" rIns="71561" bIns="35780" rtlCol="0">
            <a:spAutoFit/>
          </a:bodyPr>
          <a:lstStyle/>
          <a:p>
            <a:pPr algn="ctr"/>
            <a:r>
              <a:rPr lang="en-US" altLang="zh-CN" sz="3100" b="1" dirty="0">
                <a:solidFill>
                  <a:schemeClr val="accent3">
                    <a:lumMod val="50000"/>
                  </a:schemeClr>
                </a:solidFill>
                <a:ea typeface="华文楷体" panose="02010600040101010101" pitchFamily="2" charset="-122"/>
              </a:rPr>
              <a:t>Machine Learning</a:t>
            </a:r>
            <a:endParaRPr lang="en-US" altLang="zh-CN" sz="3100" b="1" dirty="0">
              <a:solidFill>
                <a:schemeClr val="accent3">
                  <a:lumMod val="50000"/>
                </a:schemeClr>
              </a:solidFill>
              <a:ea typeface="华文楷体" panose="02010600040101010101" pitchFamily="2" charset="-122"/>
            </a:endParaRPr>
          </a:p>
          <a:p>
            <a:pPr algn="ctr"/>
            <a:r>
              <a:rPr lang="zh-CN" altLang="en-US" sz="3100" b="1" dirty="0">
                <a:solidFill>
                  <a:schemeClr val="accent3">
                    <a:lumMod val="5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机器学习</a:t>
            </a:r>
            <a:r>
              <a:rPr lang="en-US" altLang="zh-CN" sz="3100" b="1" dirty="0">
                <a:solidFill>
                  <a:schemeClr val="accent3">
                    <a:lumMod val="5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  <a:endParaRPr lang="zh-CN" altLang="en-US" sz="3100" b="1" dirty="0">
              <a:solidFill>
                <a:schemeClr val="accent3">
                  <a:lumMod val="50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52" name="TextBox 151"/>
          <p:cNvSpPr txBox="1"/>
          <p:nvPr/>
        </p:nvSpPr>
        <p:spPr>
          <a:xfrm>
            <a:off x="2226271" y="2364455"/>
            <a:ext cx="4626299" cy="410813"/>
          </a:xfrm>
          <a:prstGeom prst="rect">
            <a:avLst/>
          </a:prstGeom>
          <a:noFill/>
        </p:spPr>
        <p:txBody>
          <a:bodyPr wrap="square" lIns="71561" tIns="35780" rIns="71561" bIns="35780" rtlCol="0">
            <a:spAutoFit/>
          </a:bodyPr>
          <a:lstStyle/>
          <a:p>
            <a:pPr algn="ctr"/>
            <a:r>
              <a:rPr lang="en-US" altLang="zh-CN" sz="2200" b="1" dirty="0">
                <a:solidFill>
                  <a:schemeClr val="accent3">
                    <a:lumMod val="50000"/>
                  </a:schemeClr>
                </a:solidFill>
              </a:rPr>
              <a:t>Lecture </a:t>
            </a:r>
            <a:r>
              <a:rPr lang="en-US" altLang="zh-CN" sz="2200" b="1" dirty="0" smtClean="0">
                <a:solidFill>
                  <a:schemeClr val="accent3">
                    <a:lumMod val="50000"/>
                  </a:schemeClr>
                </a:solidFill>
              </a:rPr>
              <a:t>2: </a:t>
            </a:r>
            <a:r>
              <a:rPr lang="en-US" altLang="zh-CN" sz="2200" b="1" dirty="0">
                <a:solidFill>
                  <a:schemeClr val="accent3">
                    <a:lumMod val="50000"/>
                  </a:schemeClr>
                </a:solidFill>
              </a:rPr>
              <a:t>Types of Learning</a:t>
            </a:r>
            <a:endParaRPr lang="zh-CN" altLang="en-US" sz="2200" b="1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57" name="页脚占位符 156"/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0160"/>
            <a:r>
              <a:rPr lang="en-US" sz="1000" spc="16"/>
              <a:t>Machine Learning</a:t>
            </a:r>
            <a:endParaRPr lang="en-US" sz="1000"/>
          </a:p>
        </p:txBody>
      </p:sp>
      <p:sp>
        <p:nvSpPr>
          <p:cNvPr id="158" name="灯片编号占位符 157"/>
          <p:cNvSpPr>
            <a:spLocks noGrp="1"/>
          </p:cNvSpPr>
          <p:nvPr>
            <p:ph type="sldNum" sz="quarter" idx="7"/>
          </p:nvPr>
        </p:nvSpPr>
        <p:spPr>
          <a:xfrm>
            <a:off x="8495170" y="4973846"/>
            <a:ext cx="381181" cy="153888"/>
          </a:xfrm>
        </p:spPr>
        <p:txBody>
          <a:bodyPr/>
          <a:lstStyle/>
          <a:p>
            <a:pPr marL="51435"/>
            <a:fld id="{81D60167-4931-47E6-BA6A-407CBD079E47}" type="slidenum">
              <a:rPr lang="en-US" altLang="zh-CN" spc="20"/>
            </a:fld>
            <a:r>
              <a:rPr lang="en-US" altLang="zh-CN" spc="16"/>
              <a:t>/27</a:t>
            </a:r>
            <a:endParaRPr lang="zh-CN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矩形 150"/>
          <p:cNvSpPr/>
          <p:nvPr/>
        </p:nvSpPr>
        <p:spPr>
          <a:xfrm>
            <a:off x="494504" y="-25195"/>
            <a:ext cx="8545948" cy="563428"/>
          </a:xfrm>
          <a:prstGeom prst="rect">
            <a:avLst/>
          </a:prstGeom>
          <a:gradFill flip="none" rotWithShape="1">
            <a:gsLst>
              <a:gs pos="37000">
                <a:srgbClr val="ADE5BA">
                  <a:alpha val="64706"/>
                </a:srgbClr>
              </a:gs>
              <a:gs pos="96000">
                <a:srgbClr val="F4FEF8"/>
              </a:gs>
            </a:gsLst>
            <a:lin ang="5400000" scaled="0"/>
            <a:tileRect/>
          </a:gradFill>
          <a:ln>
            <a:noFill/>
          </a:ln>
          <a:effectLst>
            <a:outerShdw blurRad="5080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561" tIns="35780" rIns="71561" bIns="35780" spcCol="0" rtlCol="0" anchor="ctr"/>
          <a:lstStyle/>
          <a:p>
            <a:pPr algn="ctr"/>
            <a:endParaRPr lang="zh-CN" altLang="en-US"/>
          </a:p>
        </p:txBody>
      </p:sp>
      <p:sp>
        <p:nvSpPr>
          <p:cNvPr id="105" name="object 105"/>
          <p:cNvSpPr/>
          <p:nvPr/>
        </p:nvSpPr>
        <p:spPr>
          <a:xfrm>
            <a:off x="260637" y="4949162"/>
            <a:ext cx="2588447" cy="193043"/>
          </a:xfrm>
          <a:custGeom>
            <a:avLst/>
            <a:gdLst/>
            <a:ahLst/>
            <a:cxnLst/>
            <a:rect l="l" t="t" r="r" b="b"/>
            <a:pathLst>
              <a:path w="3027045" h="283845">
                <a:moveTo>
                  <a:pt x="0" y="0"/>
                </a:moveTo>
                <a:lnTo>
                  <a:pt x="3026664" y="0"/>
                </a:lnTo>
                <a:lnTo>
                  <a:pt x="3026664" y="283464"/>
                </a:lnTo>
                <a:lnTo>
                  <a:pt x="0" y="283464"/>
                </a:lnTo>
                <a:lnTo>
                  <a:pt x="0" y="0"/>
                </a:lnTo>
              </a:path>
            </a:pathLst>
          </a:custGeom>
          <a:solidFill>
            <a:srgbClr val="C6E4C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6" name="object 106"/>
          <p:cNvSpPr/>
          <p:nvPr/>
        </p:nvSpPr>
        <p:spPr>
          <a:xfrm>
            <a:off x="2849084" y="4949358"/>
            <a:ext cx="5603686" cy="193043"/>
          </a:xfrm>
          <a:custGeom>
            <a:avLst/>
            <a:gdLst/>
            <a:ahLst/>
            <a:cxnLst/>
            <a:rect l="l" t="t" r="r" b="b"/>
            <a:pathLst>
              <a:path w="6553200" h="283845">
                <a:moveTo>
                  <a:pt x="0" y="0"/>
                </a:moveTo>
                <a:lnTo>
                  <a:pt x="6553199" y="0"/>
                </a:lnTo>
                <a:lnTo>
                  <a:pt x="6553199" y="283464"/>
                </a:lnTo>
                <a:lnTo>
                  <a:pt x="0" y="283464"/>
                </a:lnTo>
                <a:lnTo>
                  <a:pt x="0" y="0"/>
                </a:lnTo>
              </a:path>
            </a:pathLst>
          </a:custGeom>
          <a:solidFill>
            <a:srgbClr val="A5D6A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0" name="object 140"/>
          <p:cNvSpPr/>
          <p:nvPr/>
        </p:nvSpPr>
        <p:spPr>
          <a:xfrm>
            <a:off x="8447981" y="4951047"/>
            <a:ext cx="432765" cy="193043"/>
          </a:xfrm>
          <a:custGeom>
            <a:avLst/>
            <a:gdLst/>
            <a:ahLst/>
            <a:cxnLst/>
            <a:rect l="l" t="t" r="r" b="b"/>
            <a:pathLst>
              <a:path w="506095" h="283845">
                <a:moveTo>
                  <a:pt x="0" y="0"/>
                </a:moveTo>
                <a:lnTo>
                  <a:pt x="505969" y="0"/>
                </a:lnTo>
                <a:lnTo>
                  <a:pt x="505969" y="283464"/>
                </a:lnTo>
                <a:lnTo>
                  <a:pt x="0" y="283464"/>
                </a:lnTo>
                <a:lnTo>
                  <a:pt x="0" y="0"/>
                </a:lnTo>
              </a:path>
            </a:pathLst>
          </a:custGeom>
          <a:solidFill>
            <a:srgbClr val="C6E4C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页脚占位符 1"/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0160"/>
            <a:r>
              <a:rPr lang="en-US" sz="1000" spc="16"/>
              <a:t>Machine Learning</a:t>
            </a:r>
            <a:endParaRPr lang="en-US" sz="100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7"/>
          </p:nvPr>
        </p:nvSpPr>
        <p:spPr>
          <a:xfrm>
            <a:off x="8495170" y="4973846"/>
            <a:ext cx="381181" cy="153888"/>
          </a:xfrm>
        </p:spPr>
        <p:txBody>
          <a:bodyPr/>
          <a:lstStyle/>
          <a:p>
            <a:pPr marL="51435"/>
            <a:fld id="{81D60167-4931-47E6-BA6A-407CBD079E47}" type="slidenum">
              <a:rPr lang="en-US" altLang="zh-CN" spc="20"/>
            </a:fld>
            <a:r>
              <a:rPr lang="en-US" altLang="zh-CN" spc="16"/>
              <a:t>/27</a:t>
            </a:r>
            <a:endParaRPr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16748" y="-20064"/>
            <a:ext cx="2150252" cy="287702"/>
          </a:xfrm>
          <a:prstGeom prst="rect">
            <a:avLst/>
          </a:prstGeom>
          <a:noFill/>
        </p:spPr>
        <p:txBody>
          <a:bodyPr wrap="square" lIns="71561" tIns="35780" rIns="71561" bIns="35780" rtlCol="0">
            <a:spAutoFit/>
          </a:bodyPr>
          <a:lstStyle/>
          <a:p>
            <a:r>
              <a:rPr lang="en-US" altLang="zh-CN" b="1" dirty="0">
                <a:solidFill>
                  <a:schemeClr val="accent3">
                    <a:lumMod val="75000"/>
                  </a:schemeClr>
                </a:solidFill>
              </a:rPr>
              <a:t>Types of Learning</a:t>
            </a:r>
            <a:endParaRPr lang="zh-CN" altLang="en-US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440986" y="102438"/>
            <a:ext cx="5929482" cy="934033"/>
          </a:xfrm>
          <a:prstGeom prst="rect">
            <a:avLst/>
          </a:prstGeom>
          <a:noFill/>
        </p:spPr>
        <p:txBody>
          <a:bodyPr wrap="square" lIns="71561" tIns="35780" rIns="71561" bIns="35780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accent3">
                    <a:lumMod val="50000"/>
                  </a:schemeClr>
                </a:solidFill>
              </a:rPr>
              <a:t>Roadmap</a:t>
            </a:r>
            <a:endParaRPr lang="en-US" altLang="zh-CN" sz="2800" dirty="0">
              <a:solidFill>
                <a:schemeClr val="accent3">
                  <a:lumMod val="50000"/>
                </a:schemeClr>
              </a:solidFill>
            </a:endParaRPr>
          </a:p>
          <a:p>
            <a:pPr algn="ctr"/>
            <a:endParaRPr lang="zh-CN" altLang="en-US" sz="2800" dirty="0">
              <a:solidFill>
                <a:schemeClr val="accent3">
                  <a:lumMod val="50000"/>
                </a:schemeClr>
              </a:solidFill>
            </a:endParaRPr>
          </a:p>
        </p:txBody>
      </p:sp>
      <p:grpSp>
        <p:nvGrpSpPr>
          <p:cNvPr id="58" name="组合 57"/>
          <p:cNvGrpSpPr/>
          <p:nvPr/>
        </p:nvGrpSpPr>
        <p:grpSpPr>
          <a:xfrm>
            <a:off x="494504" y="1627531"/>
            <a:ext cx="7884257" cy="1600515"/>
            <a:chOff x="499553" y="1700791"/>
            <a:chExt cx="7884257" cy="1388841"/>
          </a:xfrm>
        </p:grpSpPr>
        <p:sp>
          <p:nvSpPr>
            <p:cNvPr id="24" name="圆角矩形 23"/>
            <p:cNvSpPr/>
            <p:nvPr/>
          </p:nvSpPr>
          <p:spPr>
            <a:xfrm>
              <a:off x="687133" y="1845099"/>
              <a:ext cx="7688780" cy="1238529"/>
            </a:xfrm>
            <a:prstGeom prst="roundRect">
              <a:avLst/>
            </a:prstGeom>
            <a:solidFill>
              <a:srgbClr val="F0D5D4"/>
            </a:solidFill>
            <a:ln>
              <a:noFill/>
            </a:ln>
            <a:effectLst>
              <a:glow rad="266700">
                <a:schemeClr val="tx1">
                  <a:lumMod val="50000"/>
                  <a:lumOff val="50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  <p:sp>
          <p:nvSpPr>
            <p:cNvPr id="25" name="圆角矩形 24"/>
            <p:cNvSpPr/>
            <p:nvPr/>
          </p:nvSpPr>
          <p:spPr>
            <a:xfrm>
              <a:off x="499553" y="1702480"/>
              <a:ext cx="7884257" cy="1387152"/>
            </a:xfrm>
            <a:prstGeom prst="roundRect">
              <a:avLst/>
            </a:prstGeom>
            <a:solidFill>
              <a:srgbClr val="F0D5D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784811" y="1700791"/>
              <a:ext cx="7297825" cy="383189"/>
            </a:xfrm>
            <a:prstGeom prst="rect">
              <a:avLst/>
            </a:prstGeom>
            <a:noFill/>
          </p:spPr>
          <p:txBody>
            <a:bodyPr wrap="square" lIns="71561" tIns="35780" rIns="71561" bIns="35780" rtlCol="0">
              <a:spAutoFit/>
            </a:bodyPr>
            <a:lstStyle/>
            <a:p>
              <a:r>
                <a:rPr lang="en-US" altLang="zh-CN" sz="2400" dirty="0">
                  <a:solidFill>
                    <a:srgbClr val="C00000"/>
                  </a:solidFill>
                </a:rPr>
                <a:t>Lecture </a:t>
              </a:r>
              <a:r>
                <a:rPr lang="en-US" altLang="zh-CN" sz="2400" dirty="0" smtClean="0">
                  <a:solidFill>
                    <a:srgbClr val="C00000"/>
                  </a:solidFill>
                </a:rPr>
                <a:t>2: </a:t>
              </a:r>
              <a:r>
                <a:rPr lang="en-US" altLang="zh-CN" sz="2400" dirty="0">
                  <a:solidFill>
                    <a:srgbClr val="C00000"/>
                  </a:solidFill>
                </a:rPr>
                <a:t>Types of Learning</a:t>
              </a:r>
              <a:endParaRPr lang="zh-CN" altLang="en-US" sz="2400" dirty="0">
                <a:solidFill>
                  <a:srgbClr val="0E24F0"/>
                </a:solidFill>
              </a:endParaRP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990600" y="2096619"/>
            <a:ext cx="59278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•Learning with Different Output Space Y</a:t>
            </a:r>
            <a:endParaRPr lang="en-US" altLang="zh-CN" sz="18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8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•Learning with Different Data Label </a:t>
            </a:r>
            <a:r>
              <a:rPr lang="en-US" altLang="zh-CN" sz="1800" i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endParaRPr lang="en-US" altLang="zh-CN" sz="1800" i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8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•Learning with Different Protocol f</a:t>
            </a:r>
            <a:r>
              <a:rPr lang="zh-CN" altLang="en-US" sz="18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</a:t>
            </a:r>
            <a:r>
              <a:rPr lang="en-US" altLang="zh-CN" sz="18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1800" i="1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Xn,Yn</a:t>
            </a:r>
            <a:r>
              <a:rPr lang="en-US" altLang="zh-CN" sz="18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altLang="zh-CN" sz="18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8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•Learning with Different Input Space X</a:t>
            </a:r>
            <a:endParaRPr lang="zh-CN" altLang="en-US" sz="18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箭头: 右 13"/>
          <p:cNvSpPr/>
          <p:nvPr/>
        </p:nvSpPr>
        <p:spPr>
          <a:xfrm>
            <a:off x="4466386" y="2781116"/>
            <a:ext cx="228600" cy="126645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3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矩形 150"/>
          <p:cNvSpPr/>
          <p:nvPr/>
        </p:nvSpPr>
        <p:spPr>
          <a:xfrm>
            <a:off x="401815" y="-20065"/>
            <a:ext cx="8545948" cy="881003"/>
          </a:xfrm>
          <a:prstGeom prst="rect">
            <a:avLst/>
          </a:prstGeom>
          <a:gradFill flip="none" rotWithShape="1">
            <a:gsLst>
              <a:gs pos="37000">
                <a:srgbClr val="ADE5BA">
                  <a:alpha val="64706"/>
                </a:srgbClr>
              </a:gs>
              <a:gs pos="96000">
                <a:srgbClr val="F4FEF8"/>
              </a:gs>
            </a:gsLst>
            <a:lin ang="5400000" scaled="0"/>
            <a:tileRect/>
          </a:gradFill>
          <a:ln>
            <a:noFill/>
          </a:ln>
          <a:effectLst>
            <a:outerShdw blurRad="5080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561" tIns="35780" rIns="71561" bIns="35780" spcCol="0" rtlCol="0" anchor="ctr"/>
          <a:lstStyle/>
          <a:p>
            <a:pPr algn="ctr"/>
            <a:endParaRPr lang="zh-CN" altLang="en-US"/>
          </a:p>
        </p:txBody>
      </p:sp>
      <p:sp>
        <p:nvSpPr>
          <p:cNvPr id="105" name="object 105"/>
          <p:cNvSpPr/>
          <p:nvPr/>
        </p:nvSpPr>
        <p:spPr>
          <a:xfrm>
            <a:off x="260637" y="4949162"/>
            <a:ext cx="2588447" cy="193043"/>
          </a:xfrm>
          <a:custGeom>
            <a:avLst/>
            <a:gdLst/>
            <a:ahLst/>
            <a:cxnLst/>
            <a:rect l="l" t="t" r="r" b="b"/>
            <a:pathLst>
              <a:path w="3027045" h="283845">
                <a:moveTo>
                  <a:pt x="0" y="0"/>
                </a:moveTo>
                <a:lnTo>
                  <a:pt x="3026664" y="0"/>
                </a:lnTo>
                <a:lnTo>
                  <a:pt x="3026664" y="283464"/>
                </a:lnTo>
                <a:lnTo>
                  <a:pt x="0" y="283464"/>
                </a:lnTo>
                <a:lnTo>
                  <a:pt x="0" y="0"/>
                </a:lnTo>
              </a:path>
            </a:pathLst>
          </a:custGeom>
          <a:solidFill>
            <a:srgbClr val="C6E4C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6" name="object 106"/>
          <p:cNvSpPr/>
          <p:nvPr/>
        </p:nvSpPr>
        <p:spPr>
          <a:xfrm>
            <a:off x="2849084" y="4949358"/>
            <a:ext cx="5603686" cy="193043"/>
          </a:xfrm>
          <a:custGeom>
            <a:avLst/>
            <a:gdLst/>
            <a:ahLst/>
            <a:cxnLst/>
            <a:rect l="l" t="t" r="r" b="b"/>
            <a:pathLst>
              <a:path w="6553200" h="283845">
                <a:moveTo>
                  <a:pt x="0" y="0"/>
                </a:moveTo>
                <a:lnTo>
                  <a:pt x="6553199" y="0"/>
                </a:lnTo>
                <a:lnTo>
                  <a:pt x="6553199" y="283464"/>
                </a:lnTo>
                <a:lnTo>
                  <a:pt x="0" y="283464"/>
                </a:lnTo>
                <a:lnTo>
                  <a:pt x="0" y="0"/>
                </a:lnTo>
              </a:path>
            </a:pathLst>
          </a:custGeom>
          <a:solidFill>
            <a:srgbClr val="A5D6A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0" name="object 140"/>
          <p:cNvSpPr/>
          <p:nvPr/>
        </p:nvSpPr>
        <p:spPr>
          <a:xfrm>
            <a:off x="8447981" y="4951047"/>
            <a:ext cx="432765" cy="193043"/>
          </a:xfrm>
          <a:custGeom>
            <a:avLst/>
            <a:gdLst/>
            <a:ahLst/>
            <a:cxnLst/>
            <a:rect l="l" t="t" r="r" b="b"/>
            <a:pathLst>
              <a:path w="506095" h="283845">
                <a:moveTo>
                  <a:pt x="0" y="0"/>
                </a:moveTo>
                <a:lnTo>
                  <a:pt x="505969" y="0"/>
                </a:lnTo>
                <a:lnTo>
                  <a:pt x="505969" y="283464"/>
                </a:lnTo>
                <a:lnTo>
                  <a:pt x="0" y="283464"/>
                </a:lnTo>
                <a:lnTo>
                  <a:pt x="0" y="0"/>
                </a:lnTo>
              </a:path>
            </a:pathLst>
          </a:custGeom>
          <a:solidFill>
            <a:srgbClr val="C6E4C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页脚占位符 1"/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0160"/>
            <a:r>
              <a:rPr lang="en-US" sz="1000" spc="16"/>
              <a:t>Machine Learning</a:t>
            </a:r>
            <a:endParaRPr lang="en-US" sz="100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7"/>
          </p:nvPr>
        </p:nvSpPr>
        <p:spPr>
          <a:xfrm>
            <a:off x="8495170" y="4973846"/>
            <a:ext cx="381181" cy="153888"/>
          </a:xfrm>
        </p:spPr>
        <p:txBody>
          <a:bodyPr/>
          <a:lstStyle/>
          <a:p>
            <a:pPr marL="51435"/>
            <a:fld id="{81D60167-4931-47E6-BA6A-407CBD079E47}" type="slidenum">
              <a:rPr lang="en-US" altLang="zh-CN" spc="20"/>
            </a:fld>
            <a:r>
              <a:rPr lang="en-US" altLang="zh-CN" spc="16"/>
              <a:t>/27</a:t>
            </a:r>
            <a:endParaRPr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36655" y="-20064"/>
            <a:ext cx="2150252" cy="287702"/>
          </a:xfrm>
          <a:prstGeom prst="rect">
            <a:avLst/>
          </a:prstGeom>
          <a:noFill/>
        </p:spPr>
        <p:txBody>
          <a:bodyPr wrap="square" lIns="71561" tIns="35780" rIns="71561" bIns="35780" rtlCol="0">
            <a:spAutoFit/>
          </a:bodyPr>
          <a:lstStyle/>
          <a:p>
            <a:r>
              <a:rPr lang="en-US" altLang="zh-CN" b="1" dirty="0">
                <a:solidFill>
                  <a:schemeClr val="accent3">
                    <a:lumMod val="75000"/>
                  </a:schemeClr>
                </a:solidFill>
              </a:rPr>
              <a:t>Types of Learning</a:t>
            </a:r>
            <a:endParaRPr lang="zh-CN" altLang="en-US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486907" y="-19434"/>
            <a:ext cx="3151893" cy="287702"/>
          </a:xfrm>
          <a:prstGeom prst="rect">
            <a:avLst/>
          </a:prstGeom>
          <a:noFill/>
        </p:spPr>
        <p:txBody>
          <a:bodyPr wrap="square" lIns="71561" tIns="35780" rIns="71561" bIns="35780" rtlCol="0">
            <a:spAutoFit/>
          </a:bodyPr>
          <a:lstStyle/>
          <a:p>
            <a:r>
              <a:rPr lang="en-US" altLang="zh-CN" b="1" i="1" dirty="0">
                <a:solidFill>
                  <a:schemeClr val="accent3">
                    <a:lumMod val="75000"/>
                  </a:schemeClr>
                </a:solidFill>
              </a:rPr>
              <a:t>Learning with Different Output Space Y</a:t>
            </a:r>
            <a:endParaRPr lang="zh-CN" altLang="en-US" b="1" i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509520" y="395156"/>
            <a:ext cx="5929482" cy="503146"/>
          </a:xfrm>
          <a:prstGeom prst="rect">
            <a:avLst/>
          </a:prstGeom>
          <a:noFill/>
        </p:spPr>
        <p:txBody>
          <a:bodyPr wrap="square" lIns="71561" tIns="35780" rIns="71561" bIns="35780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accent3">
                    <a:lumMod val="50000"/>
                  </a:schemeClr>
                </a:solidFill>
              </a:rPr>
              <a:t>Credit Approval Problem Revisited</a:t>
            </a:r>
            <a:endParaRPr lang="zh-CN" altLang="en-US" sz="2800" dirty="0">
              <a:solidFill>
                <a:schemeClr val="accent3">
                  <a:lumMod val="50000"/>
                </a:schemeClr>
              </a:solidFill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4495800" y="834726"/>
            <a:ext cx="4246378" cy="1813224"/>
            <a:chOff x="3594100" y="3781425"/>
            <a:chExt cx="6477000" cy="2133600"/>
          </a:xfrm>
        </p:grpSpPr>
        <p:sp>
          <p:nvSpPr>
            <p:cNvPr id="17" name="圆角矩形 16"/>
            <p:cNvSpPr/>
            <p:nvPr/>
          </p:nvSpPr>
          <p:spPr>
            <a:xfrm>
              <a:off x="3748199" y="4000789"/>
              <a:ext cx="6316413" cy="1905000"/>
            </a:xfrm>
            <a:prstGeom prst="roundRect">
              <a:avLst/>
            </a:prstGeom>
            <a:solidFill>
              <a:srgbClr val="DAFEF7"/>
            </a:solidFill>
            <a:ln>
              <a:noFill/>
            </a:ln>
            <a:effectLst>
              <a:glow rad="266700">
                <a:schemeClr val="tx1">
                  <a:lumMod val="50000"/>
                  <a:lumOff val="50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圆角矩形 17"/>
            <p:cNvSpPr/>
            <p:nvPr/>
          </p:nvSpPr>
          <p:spPr>
            <a:xfrm>
              <a:off x="3594100" y="3781425"/>
              <a:ext cx="6477000" cy="2133600"/>
            </a:xfrm>
            <a:prstGeom prst="roundRect">
              <a:avLst/>
            </a:prstGeom>
            <a:solidFill>
              <a:srgbClr val="DAFEF7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9" name="矩形: 圆角 8"/>
          <p:cNvSpPr/>
          <p:nvPr/>
        </p:nvSpPr>
        <p:spPr>
          <a:xfrm>
            <a:off x="336656" y="1500762"/>
            <a:ext cx="2213540" cy="881003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4122" y="1538126"/>
            <a:ext cx="2112785" cy="781056"/>
          </a:xfrm>
          <a:prstGeom prst="rect">
            <a:avLst/>
          </a:prstGeom>
        </p:spPr>
      </p:pic>
      <p:cxnSp>
        <p:nvCxnSpPr>
          <p:cNvPr id="29" name="直接箭头连接符 28"/>
          <p:cNvCxnSpPr/>
          <p:nvPr/>
        </p:nvCxnSpPr>
        <p:spPr>
          <a:xfrm>
            <a:off x="1411781" y="2282986"/>
            <a:ext cx="0" cy="57752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图片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2897618"/>
            <a:ext cx="2456326" cy="1746903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9726" y="2791841"/>
            <a:ext cx="2354655" cy="1329524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2146" y="2790152"/>
            <a:ext cx="3096618" cy="1005908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54675" y="4190784"/>
            <a:ext cx="5678825" cy="557560"/>
          </a:xfrm>
          <a:prstGeom prst="rect">
            <a:avLst/>
          </a:prstGeom>
        </p:spPr>
      </p:pic>
      <p:graphicFrame>
        <p:nvGraphicFramePr>
          <p:cNvPr id="6" name="表格 5"/>
          <p:cNvGraphicFramePr>
            <a:graphicFrameLocks noGrp="1"/>
          </p:cNvGraphicFramePr>
          <p:nvPr/>
        </p:nvGraphicFramePr>
        <p:xfrm>
          <a:off x="4953000" y="986790"/>
          <a:ext cx="2486002" cy="1508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43001"/>
                <a:gridCol w="1243001"/>
              </a:tblGrid>
              <a:tr h="173982">
                <a:tc>
                  <a:txBody>
                    <a:bodyPr/>
                    <a:lstStyle/>
                    <a:p>
                      <a:r>
                        <a:rPr lang="en-US" altLang="zh-CN" sz="1050" dirty="0" smtClean="0"/>
                        <a:t>age</a:t>
                      </a:r>
                      <a:endParaRPr lang="zh-CN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050" dirty="0" smtClean="0"/>
                        <a:t>28</a:t>
                      </a:r>
                      <a:endParaRPr lang="zh-CN" altLang="en-US" sz="1050" dirty="0"/>
                    </a:p>
                  </a:txBody>
                  <a:tcPr/>
                </a:tc>
              </a:tr>
              <a:tr h="173982">
                <a:tc>
                  <a:txBody>
                    <a:bodyPr/>
                    <a:lstStyle/>
                    <a:p>
                      <a:r>
                        <a:rPr lang="en-US" altLang="zh-CN" sz="1050" dirty="0" smtClean="0"/>
                        <a:t>gender</a:t>
                      </a:r>
                      <a:endParaRPr lang="zh-CN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050" dirty="0" smtClean="0"/>
                        <a:t>female</a:t>
                      </a:r>
                      <a:endParaRPr lang="zh-CN" altLang="en-US" sz="1050" dirty="0"/>
                    </a:p>
                  </a:txBody>
                  <a:tcPr/>
                </a:tc>
              </a:tr>
              <a:tr h="173982">
                <a:tc>
                  <a:txBody>
                    <a:bodyPr/>
                    <a:lstStyle/>
                    <a:p>
                      <a:r>
                        <a:rPr lang="en-US" altLang="zh-CN" sz="1050" dirty="0" smtClean="0"/>
                        <a:t>Annual salary</a:t>
                      </a:r>
                      <a:endParaRPr lang="zh-CN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050" dirty="0" smtClean="0"/>
                        <a:t>200000</a:t>
                      </a:r>
                      <a:endParaRPr lang="zh-CN" altLang="en-US" sz="1050" dirty="0"/>
                    </a:p>
                  </a:txBody>
                  <a:tcPr/>
                </a:tc>
              </a:tr>
              <a:tr h="173982">
                <a:tc>
                  <a:txBody>
                    <a:bodyPr/>
                    <a:lstStyle/>
                    <a:p>
                      <a:r>
                        <a:rPr lang="en-US" altLang="zh-CN" sz="1050" dirty="0" smtClean="0"/>
                        <a:t>year</a:t>
                      </a:r>
                      <a:r>
                        <a:rPr lang="en-US" altLang="zh-CN" sz="1050" baseline="0" dirty="0" smtClean="0"/>
                        <a:t> in residence</a:t>
                      </a:r>
                      <a:endParaRPr lang="zh-CN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050" dirty="0" smtClean="0"/>
                        <a:t>2 years</a:t>
                      </a:r>
                      <a:endParaRPr lang="zh-CN" altLang="en-US" sz="1050" dirty="0"/>
                    </a:p>
                  </a:txBody>
                  <a:tcPr/>
                </a:tc>
              </a:tr>
              <a:tr h="173982">
                <a:tc>
                  <a:txBody>
                    <a:bodyPr/>
                    <a:lstStyle/>
                    <a:p>
                      <a:r>
                        <a:rPr lang="en-US" altLang="zh-CN" sz="1050" dirty="0" smtClean="0"/>
                        <a:t>year</a:t>
                      </a:r>
                      <a:r>
                        <a:rPr lang="en-US" altLang="zh-CN" sz="1050" baseline="0" dirty="0" smtClean="0"/>
                        <a:t> in job</a:t>
                      </a:r>
                      <a:endParaRPr lang="zh-CN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050" dirty="0" smtClean="0"/>
                        <a:t>1 year</a:t>
                      </a:r>
                      <a:endParaRPr lang="zh-CN" altLang="en-US" sz="1050" dirty="0"/>
                    </a:p>
                  </a:txBody>
                  <a:tcPr/>
                </a:tc>
              </a:tr>
              <a:tr h="151299">
                <a:tc>
                  <a:txBody>
                    <a:bodyPr/>
                    <a:lstStyle/>
                    <a:p>
                      <a:r>
                        <a:rPr lang="en-US" altLang="zh-CN" sz="1050" dirty="0" smtClean="0"/>
                        <a:t>Current debt</a:t>
                      </a:r>
                      <a:endParaRPr lang="zh-CN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050" dirty="0" smtClean="0"/>
                        <a:t>600000</a:t>
                      </a:r>
                      <a:endParaRPr lang="zh-CN" altLang="en-US" sz="105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文本框 6"/>
          <p:cNvSpPr txBox="1"/>
          <p:nvPr/>
        </p:nvSpPr>
        <p:spPr>
          <a:xfrm>
            <a:off x="7439907" y="2190750"/>
            <a:ext cx="13230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chemeClr val="accent6">
                    <a:lumMod val="75000"/>
                  </a:schemeClr>
                </a:solidFill>
              </a:rPr>
              <a:t>Credit ={yes, no}</a:t>
            </a:r>
            <a:endParaRPr lang="zh-CN" alt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矩形 150"/>
          <p:cNvSpPr/>
          <p:nvPr/>
        </p:nvSpPr>
        <p:spPr>
          <a:xfrm>
            <a:off x="393545" y="-21566"/>
            <a:ext cx="8545948" cy="881003"/>
          </a:xfrm>
          <a:prstGeom prst="rect">
            <a:avLst/>
          </a:prstGeom>
          <a:gradFill flip="none" rotWithShape="1">
            <a:gsLst>
              <a:gs pos="37000">
                <a:srgbClr val="ADE5BA">
                  <a:alpha val="64706"/>
                </a:srgbClr>
              </a:gs>
              <a:gs pos="96000">
                <a:srgbClr val="F4FEF8"/>
              </a:gs>
            </a:gsLst>
            <a:lin ang="5400000" scaled="0"/>
            <a:tileRect/>
          </a:gradFill>
          <a:ln>
            <a:noFill/>
          </a:ln>
          <a:effectLst>
            <a:outerShdw blurRad="5080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561" tIns="35780" rIns="71561" bIns="35780" spcCol="0" rtlCol="0" anchor="ctr"/>
          <a:lstStyle/>
          <a:p>
            <a:pPr algn="ctr"/>
            <a:endParaRPr lang="zh-CN" altLang="en-US"/>
          </a:p>
        </p:txBody>
      </p:sp>
      <p:sp>
        <p:nvSpPr>
          <p:cNvPr id="105" name="object 105"/>
          <p:cNvSpPr/>
          <p:nvPr/>
        </p:nvSpPr>
        <p:spPr>
          <a:xfrm>
            <a:off x="260637" y="4949162"/>
            <a:ext cx="2588447" cy="193043"/>
          </a:xfrm>
          <a:custGeom>
            <a:avLst/>
            <a:gdLst/>
            <a:ahLst/>
            <a:cxnLst/>
            <a:rect l="l" t="t" r="r" b="b"/>
            <a:pathLst>
              <a:path w="3027045" h="283845">
                <a:moveTo>
                  <a:pt x="0" y="0"/>
                </a:moveTo>
                <a:lnTo>
                  <a:pt x="3026664" y="0"/>
                </a:lnTo>
                <a:lnTo>
                  <a:pt x="3026664" y="283464"/>
                </a:lnTo>
                <a:lnTo>
                  <a:pt x="0" y="283464"/>
                </a:lnTo>
                <a:lnTo>
                  <a:pt x="0" y="0"/>
                </a:lnTo>
              </a:path>
            </a:pathLst>
          </a:custGeom>
          <a:solidFill>
            <a:srgbClr val="C6E4C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6" name="object 106"/>
          <p:cNvSpPr/>
          <p:nvPr/>
        </p:nvSpPr>
        <p:spPr>
          <a:xfrm>
            <a:off x="2849084" y="4949358"/>
            <a:ext cx="5603686" cy="193043"/>
          </a:xfrm>
          <a:custGeom>
            <a:avLst/>
            <a:gdLst/>
            <a:ahLst/>
            <a:cxnLst/>
            <a:rect l="l" t="t" r="r" b="b"/>
            <a:pathLst>
              <a:path w="6553200" h="283845">
                <a:moveTo>
                  <a:pt x="0" y="0"/>
                </a:moveTo>
                <a:lnTo>
                  <a:pt x="6553199" y="0"/>
                </a:lnTo>
                <a:lnTo>
                  <a:pt x="6553199" y="283464"/>
                </a:lnTo>
                <a:lnTo>
                  <a:pt x="0" y="283464"/>
                </a:lnTo>
                <a:lnTo>
                  <a:pt x="0" y="0"/>
                </a:lnTo>
              </a:path>
            </a:pathLst>
          </a:custGeom>
          <a:solidFill>
            <a:srgbClr val="A5D6A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0" name="object 140"/>
          <p:cNvSpPr/>
          <p:nvPr/>
        </p:nvSpPr>
        <p:spPr>
          <a:xfrm>
            <a:off x="8447981" y="4951047"/>
            <a:ext cx="432765" cy="193043"/>
          </a:xfrm>
          <a:custGeom>
            <a:avLst/>
            <a:gdLst/>
            <a:ahLst/>
            <a:cxnLst/>
            <a:rect l="l" t="t" r="r" b="b"/>
            <a:pathLst>
              <a:path w="506095" h="283845">
                <a:moveTo>
                  <a:pt x="0" y="0"/>
                </a:moveTo>
                <a:lnTo>
                  <a:pt x="505969" y="0"/>
                </a:lnTo>
                <a:lnTo>
                  <a:pt x="505969" y="283464"/>
                </a:lnTo>
                <a:lnTo>
                  <a:pt x="0" y="283464"/>
                </a:lnTo>
                <a:lnTo>
                  <a:pt x="0" y="0"/>
                </a:lnTo>
              </a:path>
            </a:pathLst>
          </a:custGeom>
          <a:solidFill>
            <a:srgbClr val="C6E4C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页脚占位符 1"/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0160"/>
            <a:r>
              <a:rPr lang="en-US" sz="1000" spc="16"/>
              <a:t>Machine Learning</a:t>
            </a:r>
            <a:endParaRPr lang="en-US" sz="100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7"/>
          </p:nvPr>
        </p:nvSpPr>
        <p:spPr>
          <a:xfrm>
            <a:off x="8495170" y="4973846"/>
            <a:ext cx="381181" cy="153888"/>
          </a:xfrm>
        </p:spPr>
        <p:txBody>
          <a:bodyPr/>
          <a:lstStyle/>
          <a:p>
            <a:pPr marL="51435"/>
            <a:fld id="{81D60167-4931-47E6-BA6A-407CBD079E47}" type="slidenum">
              <a:rPr lang="en-US" altLang="zh-CN" spc="20"/>
            </a:fld>
            <a:r>
              <a:rPr lang="en-US" altLang="zh-CN" spc="16"/>
              <a:t>/27</a:t>
            </a:r>
            <a:endParaRPr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36655" y="-20064"/>
            <a:ext cx="2150252" cy="287702"/>
          </a:xfrm>
          <a:prstGeom prst="rect">
            <a:avLst/>
          </a:prstGeom>
          <a:noFill/>
        </p:spPr>
        <p:txBody>
          <a:bodyPr wrap="square" lIns="71561" tIns="35780" rIns="71561" bIns="35780" rtlCol="0">
            <a:spAutoFit/>
          </a:bodyPr>
          <a:lstStyle/>
          <a:p>
            <a:r>
              <a:rPr lang="en-US" altLang="zh-CN" b="1" dirty="0">
                <a:solidFill>
                  <a:schemeClr val="accent3">
                    <a:lumMod val="75000"/>
                  </a:schemeClr>
                </a:solidFill>
              </a:rPr>
              <a:t>Types of Learning</a:t>
            </a:r>
            <a:endParaRPr lang="zh-CN" altLang="en-US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486907" y="-19434"/>
            <a:ext cx="3304293" cy="287702"/>
          </a:xfrm>
          <a:prstGeom prst="rect">
            <a:avLst/>
          </a:prstGeom>
          <a:noFill/>
        </p:spPr>
        <p:txBody>
          <a:bodyPr wrap="square" lIns="71561" tIns="35780" rIns="71561" bIns="35780" rtlCol="0">
            <a:spAutoFit/>
          </a:bodyPr>
          <a:lstStyle/>
          <a:p>
            <a:r>
              <a:rPr lang="en-US" altLang="zh-CN" b="1" i="1" dirty="0">
                <a:solidFill>
                  <a:schemeClr val="accent3">
                    <a:lumMod val="75000"/>
                  </a:schemeClr>
                </a:solidFill>
              </a:rPr>
              <a:t>Learning with Different Output Space Y</a:t>
            </a:r>
            <a:endParaRPr lang="zh-CN" altLang="en-US" b="1" i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554860" y="229980"/>
            <a:ext cx="5929482" cy="503146"/>
          </a:xfrm>
          <a:prstGeom prst="rect">
            <a:avLst/>
          </a:prstGeom>
          <a:noFill/>
        </p:spPr>
        <p:txBody>
          <a:bodyPr wrap="square" lIns="71561" tIns="35780" rIns="71561" bIns="35780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accent3">
                    <a:lumMod val="50000"/>
                  </a:schemeClr>
                </a:solidFill>
              </a:rPr>
              <a:t>More Binary Classification Problems</a:t>
            </a:r>
            <a:endParaRPr lang="zh-CN" altLang="en-US" sz="2800" dirty="0">
              <a:solidFill>
                <a:schemeClr val="accent3">
                  <a:lumMod val="50000"/>
                </a:schemeClr>
              </a:solidFill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495728" y="676547"/>
            <a:ext cx="8054065" cy="2613314"/>
            <a:chOff x="532133" y="1379806"/>
            <a:chExt cx="8054065" cy="2613314"/>
          </a:xfrm>
        </p:grpSpPr>
        <p:grpSp>
          <p:nvGrpSpPr>
            <p:cNvPr id="19" name="组合 18"/>
            <p:cNvGrpSpPr/>
            <p:nvPr/>
          </p:nvGrpSpPr>
          <p:grpSpPr>
            <a:xfrm>
              <a:off x="557801" y="1392664"/>
              <a:ext cx="8028397" cy="2600456"/>
              <a:chOff x="812114" y="1429779"/>
              <a:chExt cx="9220200" cy="2133603"/>
            </a:xfrm>
            <a:solidFill>
              <a:srgbClr val="C2FEF3"/>
            </a:solidFill>
          </p:grpSpPr>
          <p:sp>
            <p:nvSpPr>
              <p:cNvPr id="26" name="圆角矩形 25"/>
              <p:cNvSpPr/>
              <p:nvPr/>
            </p:nvSpPr>
            <p:spPr>
              <a:xfrm>
                <a:off x="994064" y="1638589"/>
                <a:ext cx="8991600" cy="1905000"/>
              </a:xfrm>
              <a:prstGeom prst="roundRect">
                <a:avLst/>
              </a:prstGeom>
              <a:grpFill/>
              <a:ln>
                <a:noFill/>
              </a:ln>
              <a:effectLst>
                <a:glow rad="266700">
                  <a:schemeClr val="tx1">
                    <a:lumMod val="50000"/>
                    <a:lumOff val="50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" name="圆角矩形 26"/>
              <p:cNvSpPr/>
              <p:nvPr/>
            </p:nvSpPr>
            <p:spPr>
              <a:xfrm>
                <a:off x="812114" y="1429779"/>
                <a:ext cx="9220200" cy="2133603"/>
              </a:xfrm>
              <a:prstGeom prst="roundRect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sp>
          <p:nvSpPr>
            <p:cNvPr id="20" name="剪去同侧角的矩形 19"/>
            <p:cNvSpPr/>
            <p:nvPr/>
          </p:nvSpPr>
          <p:spPr>
            <a:xfrm>
              <a:off x="532133" y="1379806"/>
              <a:ext cx="8021486" cy="414589"/>
            </a:xfrm>
            <a:prstGeom prst="snip2SameRect">
              <a:avLst/>
            </a:prstGeom>
            <a:gradFill>
              <a:gsLst>
                <a:gs pos="67000">
                  <a:srgbClr val="00B050"/>
                </a:gs>
                <a:gs pos="100000">
                  <a:srgbClr val="F4FEF8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1561" tIns="35780" rIns="71561" bIns="35780" spcCol="0" rtlCol="0" anchor="ctr"/>
            <a:lstStyle/>
            <a:p>
              <a:endParaRPr lang="zh-CN" altLang="en-US" sz="1800" dirty="0"/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8441" y="1011147"/>
            <a:ext cx="7392440" cy="2070879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95727" y="3121166"/>
            <a:ext cx="8021485" cy="147732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sz="1800" dirty="0"/>
              <a:t>•credit </a:t>
            </a:r>
            <a:r>
              <a:rPr lang="en-US" altLang="zh-CN" sz="1800" dirty="0">
                <a:solidFill>
                  <a:schemeClr val="accent1"/>
                </a:solidFill>
              </a:rPr>
              <a:t>approve</a:t>
            </a:r>
            <a:r>
              <a:rPr lang="en-US" altLang="zh-CN" sz="1800" dirty="0"/>
              <a:t>/</a:t>
            </a:r>
            <a:r>
              <a:rPr lang="en-US" altLang="zh-CN" sz="1800" dirty="0">
                <a:solidFill>
                  <a:srgbClr val="FF0000"/>
                </a:solidFill>
              </a:rPr>
              <a:t>disapprove</a:t>
            </a:r>
            <a:endParaRPr lang="en-US" altLang="zh-CN" sz="1800" dirty="0">
              <a:solidFill>
                <a:srgbClr val="FF0000"/>
              </a:solidFill>
            </a:endParaRPr>
          </a:p>
          <a:p>
            <a:r>
              <a:rPr lang="en-US" altLang="zh-CN" sz="1800" dirty="0"/>
              <a:t>•email </a:t>
            </a:r>
            <a:r>
              <a:rPr lang="en-US" altLang="zh-CN" sz="1800" dirty="0">
                <a:solidFill>
                  <a:schemeClr val="accent1"/>
                </a:solidFill>
              </a:rPr>
              <a:t>spam</a:t>
            </a:r>
            <a:r>
              <a:rPr lang="en-US" altLang="zh-CN" sz="1800" dirty="0"/>
              <a:t>/</a:t>
            </a:r>
            <a:r>
              <a:rPr lang="en-US" altLang="zh-CN" sz="1800" dirty="0">
                <a:solidFill>
                  <a:srgbClr val="FF0000"/>
                </a:solidFill>
              </a:rPr>
              <a:t>non-spam</a:t>
            </a:r>
            <a:endParaRPr lang="en-US" altLang="zh-CN" sz="1800" dirty="0">
              <a:solidFill>
                <a:srgbClr val="FF0000"/>
              </a:solidFill>
            </a:endParaRPr>
          </a:p>
          <a:p>
            <a:r>
              <a:rPr lang="en-US" altLang="zh-CN" sz="1800" dirty="0"/>
              <a:t>•patient </a:t>
            </a:r>
            <a:r>
              <a:rPr lang="en-US" altLang="zh-CN" sz="1800" dirty="0">
                <a:solidFill>
                  <a:schemeClr val="accent1"/>
                </a:solidFill>
              </a:rPr>
              <a:t>sick</a:t>
            </a:r>
            <a:r>
              <a:rPr lang="en-US" altLang="zh-CN" sz="1800" dirty="0"/>
              <a:t>/</a:t>
            </a:r>
            <a:r>
              <a:rPr lang="en-US" altLang="zh-CN" sz="1800" dirty="0">
                <a:solidFill>
                  <a:srgbClr val="FF0000"/>
                </a:solidFill>
              </a:rPr>
              <a:t>not sick</a:t>
            </a:r>
            <a:endParaRPr lang="en-US" altLang="zh-CN" sz="1800" dirty="0">
              <a:solidFill>
                <a:srgbClr val="FF0000"/>
              </a:solidFill>
            </a:endParaRPr>
          </a:p>
          <a:p>
            <a:r>
              <a:rPr lang="en-US" altLang="zh-CN" sz="1800" dirty="0"/>
              <a:t>•ad </a:t>
            </a:r>
            <a:r>
              <a:rPr lang="en-US" altLang="zh-CN" sz="1800" dirty="0">
                <a:solidFill>
                  <a:schemeClr val="accent1"/>
                </a:solidFill>
              </a:rPr>
              <a:t>profitable</a:t>
            </a:r>
            <a:r>
              <a:rPr lang="en-US" altLang="zh-CN" sz="1800" dirty="0"/>
              <a:t>/</a:t>
            </a:r>
            <a:r>
              <a:rPr lang="en-US" altLang="zh-CN" sz="1800" dirty="0">
                <a:solidFill>
                  <a:srgbClr val="FF0000"/>
                </a:solidFill>
              </a:rPr>
              <a:t>not profitable</a:t>
            </a:r>
            <a:endParaRPr lang="en-US" altLang="zh-CN" sz="1800" dirty="0">
              <a:solidFill>
                <a:srgbClr val="FF0000"/>
              </a:solidFill>
            </a:endParaRPr>
          </a:p>
          <a:p>
            <a:r>
              <a:rPr lang="en-US" altLang="zh-CN" sz="1800" dirty="0"/>
              <a:t>•answer </a:t>
            </a:r>
            <a:r>
              <a:rPr lang="en-US" altLang="zh-CN" sz="1800" dirty="0" smtClean="0">
                <a:solidFill>
                  <a:schemeClr val="accent1"/>
                </a:solidFill>
              </a:rPr>
              <a:t>correct</a:t>
            </a:r>
            <a:r>
              <a:rPr lang="en-US" altLang="zh-CN" sz="1800" dirty="0" smtClean="0"/>
              <a:t>/</a:t>
            </a:r>
            <a:r>
              <a:rPr lang="en-US" altLang="zh-CN" sz="1800" dirty="0" smtClean="0">
                <a:solidFill>
                  <a:srgbClr val="FF0000"/>
                </a:solidFill>
              </a:rPr>
              <a:t>incorrect</a:t>
            </a:r>
            <a:endParaRPr lang="zh-CN" altLang="en-US" sz="1800" dirty="0">
              <a:solidFill>
                <a:srgbClr val="FF0000"/>
              </a:solidFill>
            </a:endParaRPr>
          </a:p>
        </p:txBody>
      </p:sp>
      <p:sp>
        <p:nvSpPr>
          <p:cNvPr id="9" name="矩形: 圆角 8"/>
          <p:cNvSpPr/>
          <p:nvPr/>
        </p:nvSpPr>
        <p:spPr>
          <a:xfrm>
            <a:off x="479562" y="4622950"/>
            <a:ext cx="8015608" cy="324523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800" dirty="0"/>
              <a:t>core and important problem with many tools as </a:t>
            </a:r>
            <a:r>
              <a:rPr lang="en-US" altLang="zh-CN" sz="1800" dirty="0">
                <a:solidFill>
                  <a:schemeClr val="accent6"/>
                </a:solidFill>
              </a:rPr>
              <a:t>building block of other tools</a:t>
            </a:r>
            <a:endParaRPr lang="zh-CN" altLang="en-US" sz="1800" dirty="0">
              <a:solidFill>
                <a:schemeClr val="accent6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矩形 150"/>
          <p:cNvSpPr/>
          <p:nvPr/>
        </p:nvSpPr>
        <p:spPr>
          <a:xfrm>
            <a:off x="401815" y="-20065"/>
            <a:ext cx="8545948" cy="881003"/>
          </a:xfrm>
          <a:prstGeom prst="rect">
            <a:avLst/>
          </a:prstGeom>
          <a:gradFill flip="none" rotWithShape="1">
            <a:gsLst>
              <a:gs pos="37000">
                <a:srgbClr val="ADE5BA">
                  <a:alpha val="64706"/>
                </a:srgbClr>
              </a:gs>
              <a:gs pos="96000">
                <a:srgbClr val="F4FEF8"/>
              </a:gs>
            </a:gsLst>
            <a:lin ang="5400000" scaled="0"/>
            <a:tileRect/>
          </a:gradFill>
          <a:ln>
            <a:noFill/>
          </a:ln>
          <a:effectLst>
            <a:outerShdw blurRad="5080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561" tIns="35780" rIns="71561" bIns="35780" spcCol="0" rtlCol="0" anchor="ctr"/>
          <a:lstStyle/>
          <a:p>
            <a:pPr algn="ctr"/>
            <a:endParaRPr lang="zh-CN" altLang="en-US"/>
          </a:p>
        </p:txBody>
      </p:sp>
      <p:sp>
        <p:nvSpPr>
          <p:cNvPr id="105" name="object 105"/>
          <p:cNvSpPr/>
          <p:nvPr/>
        </p:nvSpPr>
        <p:spPr>
          <a:xfrm>
            <a:off x="260637" y="4949162"/>
            <a:ext cx="2588447" cy="193043"/>
          </a:xfrm>
          <a:custGeom>
            <a:avLst/>
            <a:gdLst/>
            <a:ahLst/>
            <a:cxnLst/>
            <a:rect l="l" t="t" r="r" b="b"/>
            <a:pathLst>
              <a:path w="3027045" h="283845">
                <a:moveTo>
                  <a:pt x="0" y="0"/>
                </a:moveTo>
                <a:lnTo>
                  <a:pt x="3026664" y="0"/>
                </a:lnTo>
                <a:lnTo>
                  <a:pt x="3026664" y="283464"/>
                </a:lnTo>
                <a:lnTo>
                  <a:pt x="0" y="283464"/>
                </a:lnTo>
                <a:lnTo>
                  <a:pt x="0" y="0"/>
                </a:lnTo>
              </a:path>
            </a:pathLst>
          </a:custGeom>
          <a:solidFill>
            <a:srgbClr val="C6E4C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6" name="object 106"/>
          <p:cNvSpPr/>
          <p:nvPr/>
        </p:nvSpPr>
        <p:spPr>
          <a:xfrm>
            <a:off x="2849084" y="4949358"/>
            <a:ext cx="5603686" cy="193043"/>
          </a:xfrm>
          <a:custGeom>
            <a:avLst/>
            <a:gdLst/>
            <a:ahLst/>
            <a:cxnLst/>
            <a:rect l="l" t="t" r="r" b="b"/>
            <a:pathLst>
              <a:path w="6553200" h="283845">
                <a:moveTo>
                  <a:pt x="0" y="0"/>
                </a:moveTo>
                <a:lnTo>
                  <a:pt x="6553199" y="0"/>
                </a:lnTo>
                <a:lnTo>
                  <a:pt x="6553199" y="283464"/>
                </a:lnTo>
                <a:lnTo>
                  <a:pt x="0" y="283464"/>
                </a:lnTo>
                <a:lnTo>
                  <a:pt x="0" y="0"/>
                </a:lnTo>
              </a:path>
            </a:pathLst>
          </a:custGeom>
          <a:solidFill>
            <a:srgbClr val="A5D6A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0" name="object 140"/>
          <p:cNvSpPr/>
          <p:nvPr/>
        </p:nvSpPr>
        <p:spPr>
          <a:xfrm>
            <a:off x="8447981" y="4951047"/>
            <a:ext cx="432765" cy="193043"/>
          </a:xfrm>
          <a:custGeom>
            <a:avLst/>
            <a:gdLst/>
            <a:ahLst/>
            <a:cxnLst/>
            <a:rect l="l" t="t" r="r" b="b"/>
            <a:pathLst>
              <a:path w="506095" h="283845">
                <a:moveTo>
                  <a:pt x="0" y="0"/>
                </a:moveTo>
                <a:lnTo>
                  <a:pt x="505969" y="0"/>
                </a:lnTo>
                <a:lnTo>
                  <a:pt x="505969" y="283464"/>
                </a:lnTo>
                <a:lnTo>
                  <a:pt x="0" y="283464"/>
                </a:lnTo>
                <a:lnTo>
                  <a:pt x="0" y="0"/>
                </a:lnTo>
              </a:path>
            </a:pathLst>
          </a:custGeom>
          <a:solidFill>
            <a:srgbClr val="C6E4C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页脚占位符 1"/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0160"/>
            <a:r>
              <a:rPr lang="en-US" sz="1000" spc="16"/>
              <a:t>Machine Learning</a:t>
            </a:r>
            <a:endParaRPr lang="en-US" sz="100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7"/>
          </p:nvPr>
        </p:nvSpPr>
        <p:spPr>
          <a:xfrm>
            <a:off x="8495170" y="4973846"/>
            <a:ext cx="381181" cy="153888"/>
          </a:xfrm>
        </p:spPr>
        <p:txBody>
          <a:bodyPr/>
          <a:lstStyle/>
          <a:p>
            <a:pPr marL="51435"/>
            <a:fld id="{81D60167-4931-47E6-BA6A-407CBD079E47}" type="slidenum">
              <a:rPr lang="en-US" altLang="zh-CN" spc="20"/>
            </a:fld>
            <a:r>
              <a:rPr lang="en-US" altLang="zh-CN" spc="16"/>
              <a:t>/27</a:t>
            </a:r>
            <a:endParaRPr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36655" y="-20064"/>
            <a:ext cx="2150252" cy="287702"/>
          </a:xfrm>
          <a:prstGeom prst="rect">
            <a:avLst/>
          </a:prstGeom>
          <a:noFill/>
        </p:spPr>
        <p:txBody>
          <a:bodyPr wrap="square" lIns="71561" tIns="35780" rIns="71561" bIns="35780" rtlCol="0">
            <a:spAutoFit/>
          </a:bodyPr>
          <a:lstStyle/>
          <a:p>
            <a:r>
              <a:rPr lang="en-US" altLang="zh-CN" b="1" dirty="0">
                <a:solidFill>
                  <a:schemeClr val="accent3">
                    <a:lumMod val="75000"/>
                  </a:schemeClr>
                </a:solidFill>
              </a:rPr>
              <a:t>Types of Learning</a:t>
            </a:r>
            <a:endParaRPr lang="zh-CN" altLang="en-US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486907" y="-19434"/>
            <a:ext cx="3304293" cy="287702"/>
          </a:xfrm>
          <a:prstGeom prst="rect">
            <a:avLst/>
          </a:prstGeom>
          <a:noFill/>
        </p:spPr>
        <p:txBody>
          <a:bodyPr wrap="square" lIns="71561" tIns="35780" rIns="71561" bIns="35780" rtlCol="0">
            <a:spAutoFit/>
          </a:bodyPr>
          <a:lstStyle/>
          <a:p>
            <a:r>
              <a:rPr lang="en-US" altLang="zh-CN" b="1" i="1" dirty="0">
                <a:solidFill>
                  <a:schemeClr val="accent3">
                    <a:lumMod val="75000"/>
                  </a:schemeClr>
                </a:solidFill>
              </a:rPr>
              <a:t>Learning with Different Output Space Y</a:t>
            </a:r>
            <a:endParaRPr lang="zh-CN" altLang="en-US" b="1" i="1" dirty="0">
              <a:solidFill>
                <a:schemeClr val="accent3">
                  <a:lumMod val="75000"/>
                </a:schemeClr>
              </a:solidFill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685800" y="2495551"/>
            <a:ext cx="7583563" cy="1886082"/>
            <a:chOff x="3594100" y="3781425"/>
            <a:chExt cx="6477000" cy="2133600"/>
          </a:xfrm>
        </p:grpSpPr>
        <p:sp>
          <p:nvSpPr>
            <p:cNvPr id="25" name="圆角矩形 24"/>
            <p:cNvSpPr/>
            <p:nvPr/>
          </p:nvSpPr>
          <p:spPr>
            <a:xfrm>
              <a:off x="3748199" y="4000789"/>
              <a:ext cx="6316413" cy="1905000"/>
            </a:xfrm>
            <a:prstGeom prst="roundRect">
              <a:avLst/>
            </a:prstGeom>
            <a:solidFill>
              <a:srgbClr val="DAFEF7"/>
            </a:solidFill>
            <a:ln>
              <a:noFill/>
            </a:ln>
            <a:effectLst>
              <a:glow rad="266700">
                <a:schemeClr val="tx1">
                  <a:lumMod val="50000"/>
                  <a:lumOff val="50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圆角矩形 25"/>
            <p:cNvSpPr/>
            <p:nvPr/>
          </p:nvSpPr>
          <p:spPr>
            <a:xfrm>
              <a:off x="3594100" y="3781425"/>
              <a:ext cx="6477000" cy="2133600"/>
            </a:xfrm>
            <a:prstGeom prst="roundRect">
              <a:avLst/>
            </a:prstGeom>
            <a:solidFill>
              <a:srgbClr val="DAFEF7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33" name="圆角矩形 32"/>
          <p:cNvSpPr/>
          <p:nvPr/>
        </p:nvSpPr>
        <p:spPr>
          <a:xfrm>
            <a:off x="533400" y="4405771"/>
            <a:ext cx="7287167" cy="450664"/>
          </a:xfrm>
          <a:prstGeom prst="roundRect">
            <a:avLst/>
          </a:prstGeom>
          <a:solidFill>
            <a:srgbClr val="FFFFC9"/>
          </a:solidFill>
          <a:ln>
            <a:noFill/>
          </a:ln>
          <a:effectLst>
            <a:glow rad="266700">
              <a:schemeClr val="tx1">
                <a:lumMod val="50000"/>
                <a:lumOff val="50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accent2"/>
                </a:solidFill>
              </a:rPr>
              <a:t>Many applications in practice , especially for “recognition” </a:t>
            </a:r>
            <a:endParaRPr lang="zh-CN" altLang="en-US" sz="1600" dirty="0">
              <a:solidFill>
                <a:schemeClr val="accent2"/>
              </a:solidFill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74637" y="307181"/>
            <a:ext cx="6952473" cy="2575206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558" y="2845194"/>
            <a:ext cx="7854209" cy="161261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矩形 150"/>
          <p:cNvSpPr/>
          <p:nvPr/>
        </p:nvSpPr>
        <p:spPr>
          <a:xfrm>
            <a:off x="401815" y="-20065"/>
            <a:ext cx="8545948" cy="881003"/>
          </a:xfrm>
          <a:prstGeom prst="rect">
            <a:avLst/>
          </a:prstGeom>
          <a:gradFill flip="none" rotWithShape="1">
            <a:gsLst>
              <a:gs pos="37000">
                <a:srgbClr val="ADE5BA">
                  <a:alpha val="64706"/>
                </a:srgbClr>
              </a:gs>
              <a:gs pos="96000">
                <a:srgbClr val="F4FEF8"/>
              </a:gs>
            </a:gsLst>
            <a:lin ang="5400000" scaled="0"/>
            <a:tileRect/>
          </a:gradFill>
          <a:ln>
            <a:noFill/>
          </a:ln>
          <a:effectLst>
            <a:outerShdw blurRad="5080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561" tIns="35780" rIns="71561" bIns="35780" spcCol="0" rtlCol="0" anchor="ctr"/>
          <a:lstStyle/>
          <a:p>
            <a:pPr algn="ctr"/>
            <a:endParaRPr lang="zh-CN" altLang="en-US"/>
          </a:p>
        </p:txBody>
      </p:sp>
      <p:sp>
        <p:nvSpPr>
          <p:cNvPr id="105" name="object 105"/>
          <p:cNvSpPr/>
          <p:nvPr/>
        </p:nvSpPr>
        <p:spPr>
          <a:xfrm>
            <a:off x="260637" y="4949162"/>
            <a:ext cx="2588447" cy="193043"/>
          </a:xfrm>
          <a:custGeom>
            <a:avLst/>
            <a:gdLst/>
            <a:ahLst/>
            <a:cxnLst/>
            <a:rect l="l" t="t" r="r" b="b"/>
            <a:pathLst>
              <a:path w="3027045" h="283845">
                <a:moveTo>
                  <a:pt x="0" y="0"/>
                </a:moveTo>
                <a:lnTo>
                  <a:pt x="3026664" y="0"/>
                </a:lnTo>
                <a:lnTo>
                  <a:pt x="3026664" y="283464"/>
                </a:lnTo>
                <a:lnTo>
                  <a:pt x="0" y="283464"/>
                </a:lnTo>
                <a:lnTo>
                  <a:pt x="0" y="0"/>
                </a:lnTo>
              </a:path>
            </a:pathLst>
          </a:custGeom>
          <a:solidFill>
            <a:srgbClr val="C6E4C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6" name="object 106"/>
          <p:cNvSpPr/>
          <p:nvPr/>
        </p:nvSpPr>
        <p:spPr>
          <a:xfrm>
            <a:off x="2849084" y="4949358"/>
            <a:ext cx="5603686" cy="193043"/>
          </a:xfrm>
          <a:custGeom>
            <a:avLst/>
            <a:gdLst/>
            <a:ahLst/>
            <a:cxnLst/>
            <a:rect l="l" t="t" r="r" b="b"/>
            <a:pathLst>
              <a:path w="6553200" h="283845">
                <a:moveTo>
                  <a:pt x="0" y="0"/>
                </a:moveTo>
                <a:lnTo>
                  <a:pt x="6553199" y="0"/>
                </a:lnTo>
                <a:lnTo>
                  <a:pt x="6553199" y="283464"/>
                </a:lnTo>
                <a:lnTo>
                  <a:pt x="0" y="283464"/>
                </a:lnTo>
                <a:lnTo>
                  <a:pt x="0" y="0"/>
                </a:lnTo>
              </a:path>
            </a:pathLst>
          </a:custGeom>
          <a:solidFill>
            <a:srgbClr val="A5D6A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0" name="object 140"/>
          <p:cNvSpPr/>
          <p:nvPr/>
        </p:nvSpPr>
        <p:spPr>
          <a:xfrm>
            <a:off x="8447981" y="4951047"/>
            <a:ext cx="432765" cy="193043"/>
          </a:xfrm>
          <a:custGeom>
            <a:avLst/>
            <a:gdLst/>
            <a:ahLst/>
            <a:cxnLst/>
            <a:rect l="l" t="t" r="r" b="b"/>
            <a:pathLst>
              <a:path w="506095" h="283845">
                <a:moveTo>
                  <a:pt x="0" y="0"/>
                </a:moveTo>
                <a:lnTo>
                  <a:pt x="505969" y="0"/>
                </a:lnTo>
                <a:lnTo>
                  <a:pt x="505969" y="283464"/>
                </a:lnTo>
                <a:lnTo>
                  <a:pt x="0" y="283464"/>
                </a:lnTo>
                <a:lnTo>
                  <a:pt x="0" y="0"/>
                </a:lnTo>
              </a:path>
            </a:pathLst>
          </a:custGeom>
          <a:solidFill>
            <a:srgbClr val="C6E4C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页脚占位符 1"/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0160"/>
            <a:r>
              <a:rPr lang="en-US" sz="1000" spc="16"/>
              <a:t>Machine Learning</a:t>
            </a:r>
            <a:endParaRPr lang="en-US" sz="100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7"/>
          </p:nvPr>
        </p:nvSpPr>
        <p:spPr>
          <a:xfrm>
            <a:off x="8495170" y="4973846"/>
            <a:ext cx="381181" cy="153888"/>
          </a:xfrm>
        </p:spPr>
        <p:txBody>
          <a:bodyPr/>
          <a:lstStyle/>
          <a:p>
            <a:pPr marL="51435"/>
            <a:fld id="{81D60167-4931-47E6-BA6A-407CBD079E47}" type="slidenum">
              <a:rPr lang="en-US" altLang="zh-CN" spc="20"/>
            </a:fld>
            <a:r>
              <a:rPr lang="en-US" altLang="zh-CN" spc="16"/>
              <a:t>/27</a:t>
            </a:r>
            <a:endParaRPr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36655" y="-20064"/>
            <a:ext cx="2150252" cy="287702"/>
          </a:xfrm>
          <a:prstGeom prst="rect">
            <a:avLst/>
          </a:prstGeom>
          <a:noFill/>
        </p:spPr>
        <p:txBody>
          <a:bodyPr wrap="square" lIns="71561" tIns="35780" rIns="71561" bIns="35780" rtlCol="0">
            <a:spAutoFit/>
          </a:bodyPr>
          <a:lstStyle/>
          <a:p>
            <a:r>
              <a:rPr lang="en-US" altLang="zh-CN" b="1" dirty="0">
                <a:solidFill>
                  <a:schemeClr val="accent3">
                    <a:lumMod val="75000"/>
                  </a:schemeClr>
                </a:solidFill>
              </a:rPr>
              <a:t>Types of Learning</a:t>
            </a:r>
            <a:endParaRPr lang="zh-CN" altLang="en-US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523193" y="-20065"/>
            <a:ext cx="3572807" cy="287702"/>
          </a:xfrm>
          <a:prstGeom prst="rect">
            <a:avLst/>
          </a:prstGeom>
          <a:noFill/>
        </p:spPr>
        <p:txBody>
          <a:bodyPr wrap="square" lIns="71561" tIns="35780" rIns="71561" bIns="35780" rtlCol="0">
            <a:spAutoFit/>
          </a:bodyPr>
          <a:lstStyle/>
          <a:p>
            <a:r>
              <a:rPr lang="en-US" altLang="zh-CN" b="1" i="1" dirty="0">
                <a:solidFill>
                  <a:schemeClr val="accent3">
                    <a:lumMod val="75000"/>
                  </a:schemeClr>
                </a:solidFill>
              </a:rPr>
              <a:t>Learning with Different Output Space Y</a:t>
            </a:r>
            <a:endParaRPr lang="zh-CN" altLang="en-US" b="1" i="1" dirty="0">
              <a:solidFill>
                <a:schemeClr val="accent3">
                  <a:lumMod val="75000"/>
                </a:schemeClr>
              </a:solidFill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525223" y="590550"/>
            <a:ext cx="8028397" cy="2135326"/>
            <a:chOff x="774700" y="1419229"/>
            <a:chExt cx="9220200" cy="2133603"/>
          </a:xfrm>
          <a:solidFill>
            <a:srgbClr val="C2FEF3"/>
          </a:solidFill>
        </p:grpSpPr>
        <p:sp>
          <p:nvSpPr>
            <p:cNvPr id="11" name="圆角矩形 10"/>
            <p:cNvSpPr/>
            <p:nvPr/>
          </p:nvSpPr>
          <p:spPr>
            <a:xfrm>
              <a:off x="994064" y="1638589"/>
              <a:ext cx="8991600" cy="1905000"/>
            </a:xfrm>
            <a:prstGeom prst="roundRect">
              <a:avLst/>
            </a:prstGeom>
            <a:grpFill/>
            <a:ln>
              <a:noFill/>
            </a:ln>
            <a:effectLst>
              <a:glow rad="266700">
                <a:schemeClr val="tx1">
                  <a:lumMod val="50000"/>
                  <a:lumOff val="50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圆角矩形 11"/>
            <p:cNvSpPr/>
            <p:nvPr/>
          </p:nvSpPr>
          <p:spPr>
            <a:xfrm>
              <a:off x="774700" y="1419229"/>
              <a:ext cx="9220200" cy="2133603"/>
            </a:xfrm>
            <a:prstGeom prst="round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4" name="剪去同侧角的矩形 13"/>
          <p:cNvSpPr/>
          <p:nvPr/>
        </p:nvSpPr>
        <p:spPr>
          <a:xfrm>
            <a:off x="532133" y="590550"/>
            <a:ext cx="8021486" cy="414589"/>
          </a:xfrm>
          <a:prstGeom prst="snip2SameRect">
            <a:avLst/>
          </a:prstGeom>
          <a:gradFill>
            <a:gsLst>
              <a:gs pos="67000">
                <a:srgbClr val="00B050"/>
              </a:gs>
              <a:gs pos="100000">
                <a:srgbClr val="F4FEF8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561" tIns="35780" rIns="71561" bIns="35780" spcCol="0" rtlCol="0" anchor="ctr"/>
          <a:lstStyle/>
          <a:p>
            <a:r>
              <a:rPr lang="en-US" altLang="zh-CN" sz="1900" dirty="0"/>
              <a:t>Which of the following is best suited for machine learning?</a:t>
            </a:r>
            <a:endParaRPr lang="zh-CN" altLang="en-US" sz="1900" dirty="0"/>
          </a:p>
        </p:txBody>
      </p:sp>
      <p:sp>
        <p:nvSpPr>
          <p:cNvPr id="15" name="TextBox 14"/>
          <p:cNvSpPr txBox="1"/>
          <p:nvPr/>
        </p:nvSpPr>
        <p:spPr>
          <a:xfrm>
            <a:off x="1295400" y="191057"/>
            <a:ext cx="5929482" cy="380035"/>
          </a:xfrm>
          <a:prstGeom prst="rect">
            <a:avLst/>
          </a:prstGeom>
          <a:noFill/>
        </p:spPr>
        <p:txBody>
          <a:bodyPr wrap="square" lIns="71561" tIns="35780" rIns="71561" bIns="35780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accent3">
                    <a:lumMod val="50000"/>
                  </a:schemeClr>
                </a:solidFill>
              </a:rPr>
              <a:t>Regression: Patient Recovery Prediction Problem</a:t>
            </a:r>
            <a:endParaRPr lang="zh-CN" altLang="en-US" sz="2000" dirty="0">
              <a:solidFill>
                <a:schemeClr val="accent3">
                  <a:lumMod val="50000"/>
                </a:schemeClr>
              </a:solidFill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506003" y="2952750"/>
            <a:ext cx="6961597" cy="1905000"/>
            <a:chOff x="506003" y="2952750"/>
            <a:chExt cx="6961597" cy="1905000"/>
          </a:xfrm>
        </p:grpSpPr>
        <p:grpSp>
          <p:nvGrpSpPr>
            <p:cNvPr id="16" name="组合 15"/>
            <p:cNvGrpSpPr/>
            <p:nvPr/>
          </p:nvGrpSpPr>
          <p:grpSpPr>
            <a:xfrm>
              <a:off x="506003" y="2952750"/>
              <a:ext cx="6961597" cy="1905000"/>
              <a:chOff x="774700" y="1419229"/>
              <a:chExt cx="9220200" cy="2133603"/>
            </a:xfrm>
            <a:solidFill>
              <a:srgbClr val="F0D5D4"/>
            </a:solidFill>
          </p:grpSpPr>
          <p:sp>
            <p:nvSpPr>
              <p:cNvPr id="17" name="圆角矩形 16"/>
              <p:cNvSpPr/>
              <p:nvPr/>
            </p:nvSpPr>
            <p:spPr>
              <a:xfrm>
                <a:off x="994064" y="1638589"/>
                <a:ext cx="8991600" cy="1905000"/>
              </a:xfrm>
              <a:prstGeom prst="roundRect">
                <a:avLst/>
              </a:prstGeom>
              <a:grpFill/>
              <a:ln>
                <a:noFill/>
              </a:ln>
              <a:effectLst>
                <a:glow rad="266700">
                  <a:schemeClr val="tx1">
                    <a:lumMod val="50000"/>
                    <a:lumOff val="50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圆角矩形 17"/>
              <p:cNvSpPr/>
              <p:nvPr/>
            </p:nvSpPr>
            <p:spPr>
              <a:xfrm>
                <a:off x="774700" y="1419229"/>
                <a:ext cx="9220200" cy="2133603"/>
              </a:xfrm>
              <a:prstGeom prst="roundRect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sp>
          <p:nvSpPr>
            <p:cNvPr id="19" name="剪去同侧角的矩形 18"/>
            <p:cNvSpPr/>
            <p:nvPr/>
          </p:nvSpPr>
          <p:spPr>
            <a:xfrm>
              <a:off x="506003" y="2963831"/>
              <a:ext cx="6954623" cy="414589"/>
            </a:xfrm>
            <a:prstGeom prst="snip2SameRect">
              <a:avLst/>
            </a:prstGeom>
            <a:gradFill>
              <a:gsLst>
                <a:gs pos="67000">
                  <a:srgbClr val="C00000"/>
                </a:gs>
                <a:gs pos="100000">
                  <a:srgbClr val="F4FEF8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1561" tIns="35780" rIns="71561" bIns="35780" spcCol="0" rtlCol="0" anchor="ctr"/>
            <a:lstStyle/>
            <a:p>
              <a:r>
                <a:rPr lang="en-US" altLang="zh-CN" sz="1900" dirty="0"/>
                <a:t>Other Regression Problems</a:t>
              </a:r>
              <a:endParaRPr lang="zh-CN" altLang="en-US" sz="1900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685800" y="3409950"/>
              <a:ext cx="670560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+mj-ea"/>
                <a:buAutoNum type="circleNumDbPlain"/>
              </a:pPr>
              <a:r>
                <a:rPr lang="en-US" altLang="zh-CN" sz="1800" dirty="0"/>
                <a:t>•	company data =&gt; stock price</a:t>
              </a:r>
              <a:endParaRPr lang="en-US" altLang="zh-CN" sz="1800" dirty="0"/>
            </a:p>
            <a:p>
              <a:pPr marL="342900" indent="-342900">
                <a:buFont typeface="+mj-ea"/>
                <a:buAutoNum type="circleNumDbPlain"/>
              </a:pPr>
              <a:r>
                <a:rPr lang="en-US" altLang="zh-CN" sz="1800" dirty="0"/>
                <a:t>•	climate data =&gt; temperature</a:t>
              </a:r>
              <a:endParaRPr lang="en-US" altLang="zh-CN" sz="1800" dirty="0"/>
            </a:p>
            <a:p>
              <a:r>
                <a:rPr lang="en-US" altLang="zh-CN" sz="1800" dirty="0">
                  <a:solidFill>
                    <a:schemeClr val="accent6">
                      <a:lumMod val="75000"/>
                    </a:schemeClr>
                  </a:solidFill>
                </a:rPr>
                <a:t> also core and important with many 'statistical' tools as building block of other tools </a:t>
              </a:r>
              <a:endParaRPr lang="zh-CN" altLang="en-US" sz="1800" dirty="0"/>
            </a:p>
          </p:txBody>
        </p:sp>
      </p:grpSp>
      <p:pic>
        <p:nvPicPr>
          <p:cNvPr id="20" name="图片 1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1815" y="1016220"/>
            <a:ext cx="8046167" cy="1905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矩形 150"/>
          <p:cNvSpPr/>
          <p:nvPr/>
        </p:nvSpPr>
        <p:spPr>
          <a:xfrm>
            <a:off x="409172" y="0"/>
            <a:ext cx="8545948" cy="881003"/>
          </a:xfrm>
          <a:prstGeom prst="rect">
            <a:avLst/>
          </a:prstGeom>
          <a:gradFill flip="none" rotWithShape="1">
            <a:gsLst>
              <a:gs pos="37000">
                <a:srgbClr val="ADE5BA">
                  <a:alpha val="64706"/>
                </a:srgbClr>
              </a:gs>
              <a:gs pos="96000">
                <a:srgbClr val="F4FEF8"/>
              </a:gs>
            </a:gsLst>
            <a:lin ang="5400000" scaled="0"/>
            <a:tileRect/>
          </a:gradFill>
          <a:ln>
            <a:noFill/>
          </a:ln>
          <a:effectLst>
            <a:outerShdw blurRad="5080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561" tIns="35780" rIns="71561" bIns="35780" spcCol="0" rtlCol="0" anchor="ctr"/>
          <a:lstStyle/>
          <a:p>
            <a:pPr algn="ctr"/>
            <a:endParaRPr lang="zh-CN" altLang="en-US"/>
          </a:p>
        </p:txBody>
      </p:sp>
      <p:sp>
        <p:nvSpPr>
          <p:cNvPr id="105" name="object 105"/>
          <p:cNvSpPr/>
          <p:nvPr/>
        </p:nvSpPr>
        <p:spPr>
          <a:xfrm>
            <a:off x="260637" y="4949162"/>
            <a:ext cx="2588447" cy="193043"/>
          </a:xfrm>
          <a:custGeom>
            <a:avLst/>
            <a:gdLst/>
            <a:ahLst/>
            <a:cxnLst/>
            <a:rect l="l" t="t" r="r" b="b"/>
            <a:pathLst>
              <a:path w="3027045" h="283845">
                <a:moveTo>
                  <a:pt x="0" y="0"/>
                </a:moveTo>
                <a:lnTo>
                  <a:pt x="3026664" y="0"/>
                </a:lnTo>
                <a:lnTo>
                  <a:pt x="3026664" y="283464"/>
                </a:lnTo>
                <a:lnTo>
                  <a:pt x="0" y="283464"/>
                </a:lnTo>
                <a:lnTo>
                  <a:pt x="0" y="0"/>
                </a:lnTo>
              </a:path>
            </a:pathLst>
          </a:custGeom>
          <a:solidFill>
            <a:srgbClr val="C6E4C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6" name="object 106"/>
          <p:cNvSpPr/>
          <p:nvPr/>
        </p:nvSpPr>
        <p:spPr>
          <a:xfrm>
            <a:off x="2849084" y="4949358"/>
            <a:ext cx="5603686" cy="193043"/>
          </a:xfrm>
          <a:custGeom>
            <a:avLst/>
            <a:gdLst/>
            <a:ahLst/>
            <a:cxnLst/>
            <a:rect l="l" t="t" r="r" b="b"/>
            <a:pathLst>
              <a:path w="6553200" h="283845">
                <a:moveTo>
                  <a:pt x="0" y="0"/>
                </a:moveTo>
                <a:lnTo>
                  <a:pt x="6553199" y="0"/>
                </a:lnTo>
                <a:lnTo>
                  <a:pt x="6553199" y="283464"/>
                </a:lnTo>
                <a:lnTo>
                  <a:pt x="0" y="283464"/>
                </a:lnTo>
                <a:lnTo>
                  <a:pt x="0" y="0"/>
                </a:lnTo>
              </a:path>
            </a:pathLst>
          </a:custGeom>
          <a:solidFill>
            <a:srgbClr val="A5D6A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0" name="object 140"/>
          <p:cNvSpPr/>
          <p:nvPr/>
        </p:nvSpPr>
        <p:spPr>
          <a:xfrm>
            <a:off x="8447981" y="4951047"/>
            <a:ext cx="432765" cy="193043"/>
          </a:xfrm>
          <a:custGeom>
            <a:avLst/>
            <a:gdLst/>
            <a:ahLst/>
            <a:cxnLst/>
            <a:rect l="l" t="t" r="r" b="b"/>
            <a:pathLst>
              <a:path w="506095" h="283845">
                <a:moveTo>
                  <a:pt x="0" y="0"/>
                </a:moveTo>
                <a:lnTo>
                  <a:pt x="505969" y="0"/>
                </a:lnTo>
                <a:lnTo>
                  <a:pt x="505969" y="283464"/>
                </a:lnTo>
                <a:lnTo>
                  <a:pt x="0" y="283464"/>
                </a:lnTo>
                <a:lnTo>
                  <a:pt x="0" y="0"/>
                </a:lnTo>
              </a:path>
            </a:pathLst>
          </a:custGeom>
          <a:solidFill>
            <a:srgbClr val="C6E4C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页脚占位符 1"/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0160"/>
            <a:r>
              <a:rPr lang="en-US" sz="1000" spc="16"/>
              <a:t>Machine Learning</a:t>
            </a:r>
            <a:endParaRPr lang="en-US" sz="100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7"/>
          </p:nvPr>
        </p:nvSpPr>
        <p:spPr>
          <a:xfrm>
            <a:off x="8495170" y="4973846"/>
            <a:ext cx="381181" cy="153888"/>
          </a:xfrm>
        </p:spPr>
        <p:txBody>
          <a:bodyPr/>
          <a:lstStyle/>
          <a:p>
            <a:pPr marL="51435"/>
            <a:fld id="{81D60167-4931-47E6-BA6A-407CBD079E47}" type="slidenum">
              <a:rPr lang="en-US" altLang="zh-CN" spc="20"/>
            </a:fld>
            <a:r>
              <a:rPr lang="en-US" altLang="zh-CN" spc="16"/>
              <a:t>/27</a:t>
            </a:r>
            <a:endParaRPr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36655" y="-20064"/>
            <a:ext cx="2150252" cy="287702"/>
          </a:xfrm>
          <a:prstGeom prst="rect">
            <a:avLst/>
          </a:prstGeom>
          <a:noFill/>
        </p:spPr>
        <p:txBody>
          <a:bodyPr wrap="square" lIns="71561" tIns="35780" rIns="71561" bIns="35780" rtlCol="0">
            <a:spAutoFit/>
          </a:bodyPr>
          <a:lstStyle/>
          <a:p>
            <a:r>
              <a:rPr lang="en-US" altLang="zh-CN" b="1" dirty="0">
                <a:solidFill>
                  <a:schemeClr val="accent3">
                    <a:lumMod val="75000"/>
                  </a:schemeClr>
                </a:solidFill>
              </a:rPr>
              <a:t>Types of Learning</a:t>
            </a:r>
            <a:endParaRPr lang="zh-CN" altLang="en-US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486907" y="-19434"/>
            <a:ext cx="3075693" cy="287702"/>
          </a:xfrm>
          <a:prstGeom prst="rect">
            <a:avLst/>
          </a:prstGeom>
          <a:noFill/>
        </p:spPr>
        <p:txBody>
          <a:bodyPr wrap="square" lIns="71561" tIns="35780" rIns="71561" bIns="35780" rtlCol="0">
            <a:spAutoFit/>
          </a:bodyPr>
          <a:lstStyle/>
          <a:p>
            <a:r>
              <a:rPr lang="en-US" altLang="zh-CN" b="1" i="1" dirty="0">
                <a:solidFill>
                  <a:schemeClr val="accent3">
                    <a:lumMod val="75000"/>
                  </a:schemeClr>
                </a:solidFill>
              </a:rPr>
              <a:t>Learning with Different Output Space Y</a:t>
            </a:r>
            <a:endParaRPr lang="zh-CN" altLang="en-US" b="1" i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295400" y="159752"/>
            <a:ext cx="5929482" cy="380035"/>
          </a:xfrm>
          <a:prstGeom prst="rect">
            <a:avLst/>
          </a:prstGeom>
          <a:noFill/>
        </p:spPr>
        <p:txBody>
          <a:bodyPr wrap="square" lIns="71561" tIns="35780" rIns="71561" bIns="35780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accent3">
                    <a:lumMod val="50000"/>
                  </a:schemeClr>
                </a:solidFill>
              </a:rPr>
              <a:t>Structured Learning: Sequence Tagging Problem</a:t>
            </a:r>
            <a:endParaRPr lang="zh-CN" altLang="en-US" sz="2000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409172" y="666750"/>
            <a:ext cx="8545948" cy="533400"/>
          </a:xfrm>
          <a:prstGeom prst="roundRect">
            <a:avLst/>
          </a:prstGeom>
          <a:solidFill>
            <a:srgbClr val="FFFFC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>
              <a:solidFill>
                <a:schemeClr val="tx1"/>
              </a:solidFill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533400" y="1352550"/>
            <a:ext cx="8001000" cy="3453568"/>
            <a:chOff x="3594100" y="3781425"/>
            <a:chExt cx="6477000" cy="2133600"/>
          </a:xfrm>
        </p:grpSpPr>
        <p:sp>
          <p:nvSpPr>
            <p:cNvPr id="20" name="圆角矩形 19"/>
            <p:cNvSpPr/>
            <p:nvPr/>
          </p:nvSpPr>
          <p:spPr>
            <a:xfrm>
              <a:off x="3748199" y="4000789"/>
              <a:ext cx="6316413" cy="1905000"/>
            </a:xfrm>
            <a:prstGeom prst="roundRect">
              <a:avLst/>
            </a:prstGeom>
            <a:solidFill>
              <a:srgbClr val="DAFEF7"/>
            </a:solidFill>
            <a:ln>
              <a:noFill/>
            </a:ln>
            <a:effectLst>
              <a:glow rad="266700">
                <a:schemeClr val="tx1">
                  <a:lumMod val="50000"/>
                  <a:lumOff val="50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圆角矩形 20"/>
            <p:cNvSpPr/>
            <p:nvPr/>
          </p:nvSpPr>
          <p:spPr>
            <a:xfrm>
              <a:off x="3594100" y="3781425"/>
              <a:ext cx="6477000" cy="2133600"/>
            </a:xfrm>
            <a:prstGeom prst="roundRect">
              <a:avLst/>
            </a:prstGeom>
            <a:solidFill>
              <a:srgbClr val="DAFEF7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 algn="ctr">
                <a:buFont typeface="Wingdings" panose="05000000000000000000" pitchFamily="2" charset="2"/>
                <a:buChar char="l"/>
              </a:pPr>
              <a:endParaRPr lang="zh-CN" altLang="en-US" dirty="0"/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838200" y="2181820"/>
            <a:ext cx="6248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3">
                  <a:lumMod val="50000"/>
                </a:schemeClr>
              </a:buClr>
              <a:buFont typeface="Wingdings" panose="05000000000000000000" pitchFamily="2" charset="2"/>
              <a:buChar char="l"/>
            </a:pPr>
            <a:r>
              <a:rPr lang="en-US" altLang="zh-CN" sz="1800" dirty="0"/>
              <a:t>Facial recognition system</a:t>
            </a:r>
            <a:endParaRPr lang="en-US" altLang="zh-CN" sz="1800" dirty="0"/>
          </a:p>
          <a:p>
            <a:pPr marL="643255" lvl="1" indent="-285750">
              <a:buClr>
                <a:schemeClr val="accent3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altLang="zh-CN" sz="1800" dirty="0">
                <a:solidFill>
                  <a:srgbClr val="0E24F0"/>
                </a:solidFill>
              </a:rPr>
              <a:t>data</a:t>
            </a:r>
            <a:r>
              <a:rPr lang="en-US" altLang="zh-CN" sz="1800" dirty="0"/>
              <a:t>: facial data </a:t>
            </a:r>
            <a:endParaRPr lang="en-US" altLang="zh-CN" sz="1800" dirty="0"/>
          </a:p>
          <a:p>
            <a:pPr marL="643255" lvl="1" indent="-285750">
              <a:buClr>
                <a:schemeClr val="accent3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altLang="zh-CN" sz="1800" dirty="0">
                <a:solidFill>
                  <a:srgbClr val="7030A0"/>
                </a:solidFill>
              </a:rPr>
              <a:t>skill</a:t>
            </a:r>
            <a:r>
              <a:rPr lang="en-US" altLang="zh-CN" sz="1800" dirty="0"/>
              <a:t>: tell whether a person is allowed to enter or not</a:t>
            </a:r>
            <a:endParaRPr lang="zh-CN" altLang="en-US" sz="1800" dirty="0"/>
          </a:p>
        </p:txBody>
      </p:sp>
      <p:sp>
        <p:nvSpPr>
          <p:cNvPr id="24" name="TextBox 23"/>
          <p:cNvSpPr txBox="1"/>
          <p:nvPr/>
        </p:nvSpPr>
        <p:spPr>
          <a:xfrm>
            <a:off x="764872" y="3142785"/>
            <a:ext cx="7315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3">
                  <a:lumMod val="50000"/>
                </a:schemeClr>
              </a:buClr>
              <a:buFont typeface="Wingdings" panose="05000000000000000000" pitchFamily="2" charset="2"/>
              <a:buChar char="l"/>
            </a:pPr>
            <a:r>
              <a:rPr lang="en-US" altLang="zh-CN" sz="1800" dirty="0">
                <a:solidFill>
                  <a:schemeClr val="accent6"/>
                </a:solidFill>
              </a:rPr>
              <a:t>Other Structured Learning Problems</a:t>
            </a:r>
            <a:endParaRPr lang="en-US" altLang="zh-CN" sz="1800" dirty="0">
              <a:solidFill>
                <a:schemeClr val="accent6"/>
              </a:solidFill>
            </a:endParaRPr>
          </a:p>
          <a:p>
            <a:pPr lvl="1">
              <a:buClr>
                <a:schemeClr val="accent3">
                  <a:lumMod val="50000"/>
                </a:schemeClr>
              </a:buClr>
            </a:pPr>
            <a:r>
              <a:rPr lang="en-US" altLang="zh-CN" sz="1800" dirty="0"/>
              <a:t>•	protein data ===&gt; protein folding</a:t>
            </a:r>
            <a:endParaRPr lang="en-US" altLang="zh-CN" sz="1800" dirty="0"/>
          </a:p>
          <a:p>
            <a:pPr lvl="1">
              <a:buClr>
                <a:schemeClr val="accent3">
                  <a:lumMod val="50000"/>
                </a:schemeClr>
              </a:buClr>
            </a:pPr>
            <a:r>
              <a:rPr lang="en-US" altLang="zh-CN" sz="1800" dirty="0"/>
              <a:t>•	speech data ===&gt; speech parse tree</a:t>
            </a:r>
            <a:endParaRPr lang="zh-CN" altLang="en-US" sz="1800" dirty="0"/>
          </a:p>
        </p:txBody>
      </p:sp>
      <p:sp>
        <p:nvSpPr>
          <p:cNvPr id="25" name="TextBox 24"/>
          <p:cNvSpPr txBox="1"/>
          <p:nvPr/>
        </p:nvSpPr>
        <p:spPr>
          <a:xfrm>
            <a:off x="838200" y="4133720"/>
            <a:ext cx="731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3">
                  <a:lumMod val="50000"/>
                </a:schemeClr>
              </a:buClr>
              <a:buFont typeface="Wingdings" panose="05000000000000000000" pitchFamily="2" charset="2"/>
              <a:buChar char="l"/>
            </a:pPr>
            <a:r>
              <a:rPr lang="en-US" altLang="zh-CN" sz="1800" dirty="0"/>
              <a:t>a fancy but complicated learning problem</a:t>
            </a:r>
            <a:endParaRPr lang="zh-CN" altLang="en-US" sz="1800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7157" y="623762"/>
            <a:ext cx="7086600" cy="254157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矩形 150"/>
          <p:cNvSpPr/>
          <p:nvPr/>
        </p:nvSpPr>
        <p:spPr>
          <a:xfrm>
            <a:off x="401815" y="-20065"/>
            <a:ext cx="8545948" cy="881003"/>
          </a:xfrm>
          <a:prstGeom prst="rect">
            <a:avLst/>
          </a:prstGeom>
          <a:gradFill flip="none" rotWithShape="1">
            <a:gsLst>
              <a:gs pos="37000">
                <a:srgbClr val="ADE5BA">
                  <a:alpha val="64706"/>
                </a:srgbClr>
              </a:gs>
              <a:gs pos="96000">
                <a:srgbClr val="F4FEF8"/>
              </a:gs>
            </a:gsLst>
            <a:lin ang="5400000" scaled="0"/>
            <a:tileRect/>
          </a:gradFill>
          <a:ln>
            <a:noFill/>
          </a:ln>
          <a:effectLst>
            <a:outerShdw blurRad="5080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561" tIns="35780" rIns="71561" bIns="35780" spcCol="0" rtlCol="0" anchor="ctr"/>
          <a:lstStyle/>
          <a:p>
            <a:pPr algn="ctr"/>
            <a:endParaRPr lang="zh-CN" altLang="en-US"/>
          </a:p>
        </p:txBody>
      </p:sp>
      <p:sp>
        <p:nvSpPr>
          <p:cNvPr id="105" name="object 105"/>
          <p:cNvSpPr/>
          <p:nvPr/>
        </p:nvSpPr>
        <p:spPr>
          <a:xfrm>
            <a:off x="260637" y="4949162"/>
            <a:ext cx="2588447" cy="193043"/>
          </a:xfrm>
          <a:custGeom>
            <a:avLst/>
            <a:gdLst/>
            <a:ahLst/>
            <a:cxnLst/>
            <a:rect l="l" t="t" r="r" b="b"/>
            <a:pathLst>
              <a:path w="3027045" h="283845">
                <a:moveTo>
                  <a:pt x="0" y="0"/>
                </a:moveTo>
                <a:lnTo>
                  <a:pt x="3026664" y="0"/>
                </a:lnTo>
                <a:lnTo>
                  <a:pt x="3026664" y="283464"/>
                </a:lnTo>
                <a:lnTo>
                  <a:pt x="0" y="283464"/>
                </a:lnTo>
                <a:lnTo>
                  <a:pt x="0" y="0"/>
                </a:lnTo>
              </a:path>
            </a:pathLst>
          </a:custGeom>
          <a:solidFill>
            <a:srgbClr val="C6E4C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6" name="object 106"/>
          <p:cNvSpPr/>
          <p:nvPr/>
        </p:nvSpPr>
        <p:spPr>
          <a:xfrm>
            <a:off x="2849084" y="4949358"/>
            <a:ext cx="5603686" cy="193043"/>
          </a:xfrm>
          <a:custGeom>
            <a:avLst/>
            <a:gdLst/>
            <a:ahLst/>
            <a:cxnLst/>
            <a:rect l="l" t="t" r="r" b="b"/>
            <a:pathLst>
              <a:path w="6553200" h="283845">
                <a:moveTo>
                  <a:pt x="0" y="0"/>
                </a:moveTo>
                <a:lnTo>
                  <a:pt x="6553199" y="0"/>
                </a:lnTo>
                <a:lnTo>
                  <a:pt x="6553199" y="283464"/>
                </a:lnTo>
                <a:lnTo>
                  <a:pt x="0" y="283464"/>
                </a:lnTo>
                <a:lnTo>
                  <a:pt x="0" y="0"/>
                </a:lnTo>
              </a:path>
            </a:pathLst>
          </a:custGeom>
          <a:solidFill>
            <a:srgbClr val="A5D6A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0" name="object 140"/>
          <p:cNvSpPr/>
          <p:nvPr/>
        </p:nvSpPr>
        <p:spPr>
          <a:xfrm>
            <a:off x="8447981" y="4951047"/>
            <a:ext cx="432765" cy="193043"/>
          </a:xfrm>
          <a:custGeom>
            <a:avLst/>
            <a:gdLst/>
            <a:ahLst/>
            <a:cxnLst/>
            <a:rect l="l" t="t" r="r" b="b"/>
            <a:pathLst>
              <a:path w="506095" h="283845">
                <a:moveTo>
                  <a:pt x="0" y="0"/>
                </a:moveTo>
                <a:lnTo>
                  <a:pt x="505969" y="0"/>
                </a:lnTo>
                <a:lnTo>
                  <a:pt x="505969" y="283464"/>
                </a:lnTo>
                <a:lnTo>
                  <a:pt x="0" y="283464"/>
                </a:lnTo>
                <a:lnTo>
                  <a:pt x="0" y="0"/>
                </a:lnTo>
              </a:path>
            </a:pathLst>
          </a:custGeom>
          <a:solidFill>
            <a:srgbClr val="C6E4C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页脚占位符 1"/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0160"/>
            <a:r>
              <a:rPr lang="en-US" sz="1000" spc="16"/>
              <a:t>Machine Learning</a:t>
            </a:r>
            <a:endParaRPr lang="en-US" sz="100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7"/>
          </p:nvPr>
        </p:nvSpPr>
        <p:spPr>
          <a:xfrm>
            <a:off x="8495170" y="4973846"/>
            <a:ext cx="381181" cy="153888"/>
          </a:xfrm>
        </p:spPr>
        <p:txBody>
          <a:bodyPr/>
          <a:lstStyle/>
          <a:p>
            <a:pPr marL="51435"/>
            <a:fld id="{81D60167-4931-47E6-BA6A-407CBD079E47}" type="slidenum">
              <a:rPr lang="en-US" altLang="zh-CN" spc="20"/>
            </a:fld>
            <a:r>
              <a:rPr lang="en-US" altLang="zh-CN" spc="16"/>
              <a:t>/27</a:t>
            </a:r>
            <a:endParaRPr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36655" y="-20064"/>
            <a:ext cx="2150252" cy="287702"/>
          </a:xfrm>
          <a:prstGeom prst="rect">
            <a:avLst/>
          </a:prstGeom>
          <a:noFill/>
        </p:spPr>
        <p:txBody>
          <a:bodyPr wrap="square" lIns="71561" tIns="35780" rIns="71561" bIns="35780" rtlCol="0">
            <a:spAutoFit/>
          </a:bodyPr>
          <a:lstStyle/>
          <a:p>
            <a:r>
              <a:rPr lang="en-US" altLang="zh-CN" b="1" dirty="0" smtClean="0">
                <a:solidFill>
                  <a:schemeClr val="accent3">
                    <a:lumMod val="75000"/>
                  </a:schemeClr>
                </a:solidFill>
              </a:rPr>
              <a:t>The Learning Problem</a:t>
            </a:r>
            <a:endParaRPr lang="zh-CN" altLang="en-US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486907" y="-19434"/>
            <a:ext cx="2801843" cy="287702"/>
          </a:xfrm>
          <a:prstGeom prst="rect">
            <a:avLst/>
          </a:prstGeom>
          <a:noFill/>
        </p:spPr>
        <p:txBody>
          <a:bodyPr wrap="square" lIns="71561" tIns="35780" rIns="71561" bIns="35780" rtlCol="0">
            <a:spAutoFit/>
          </a:bodyPr>
          <a:lstStyle/>
          <a:p>
            <a:r>
              <a:rPr lang="en-US" altLang="zh-CN" b="1" i="1" dirty="0" smtClean="0">
                <a:solidFill>
                  <a:schemeClr val="accent3">
                    <a:lumMod val="75000"/>
                  </a:schemeClr>
                </a:solidFill>
              </a:rPr>
              <a:t>What is Machine Learning</a:t>
            </a:r>
            <a:endParaRPr lang="zh-CN" altLang="en-US" b="1" i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09520" y="395156"/>
            <a:ext cx="5929482" cy="503146"/>
          </a:xfrm>
          <a:prstGeom prst="rect">
            <a:avLst/>
          </a:prstGeom>
          <a:noFill/>
        </p:spPr>
        <p:txBody>
          <a:bodyPr wrap="square" lIns="71561" tIns="35780" rIns="71561" bIns="35780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accent3">
                    <a:lumMod val="50000"/>
                  </a:schemeClr>
                </a:solidFill>
              </a:rPr>
              <a:t>From Learning to Machine Learning</a:t>
            </a:r>
            <a:endParaRPr lang="zh-CN" altLang="en-US" sz="2800" dirty="0">
              <a:solidFill>
                <a:schemeClr val="accent3">
                  <a:lumMod val="50000"/>
                </a:schemeClr>
              </a:solidFill>
            </a:endParaRPr>
          </a:p>
        </p:txBody>
      </p:sp>
      <p:grpSp>
        <p:nvGrpSpPr>
          <p:cNvPr id="40" name="组合 39"/>
          <p:cNvGrpSpPr/>
          <p:nvPr/>
        </p:nvGrpSpPr>
        <p:grpSpPr>
          <a:xfrm>
            <a:off x="792769" y="913392"/>
            <a:ext cx="7884257" cy="1451063"/>
            <a:chOff x="792769" y="913392"/>
            <a:chExt cx="7884257" cy="1451063"/>
          </a:xfrm>
        </p:grpSpPr>
        <p:sp>
          <p:nvSpPr>
            <p:cNvPr id="8" name="圆角矩形 7"/>
            <p:cNvSpPr/>
            <p:nvPr/>
          </p:nvSpPr>
          <p:spPr>
            <a:xfrm>
              <a:off x="980349" y="1062582"/>
              <a:ext cx="7688779" cy="1295592"/>
            </a:xfrm>
            <a:prstGeom prst="roundRect">
              <a:avLst/>
            </a:prstGeom>
            <a:solidFill>
              <a:schemeClr val="bg1">
                <a:lumMod val="50000"/>
                <a:alpha val="54000"/>
              </a:schemeClr>
            </a:solidFill>
            <a:ln>
              <a:noFill/>
            </a:ln>
            <a:effectLst>
              <a:glow rad="266700">
                <a:schemeClr val="tx1">
                  <a:lumMod val="50000"/>
                  <a:lumOff val="50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1561" tIns="35780" rIns="71561" bIns="35780" spcCol="0" rtlCol="0" anchor="ctr"/>
            <a:lstStyle/>
            <a:p>
              <a:pPr algn="ctr"/>
              <a:endParaRPr lang="zh-CN" altLang="en-US" sz="1800"/>
            </a:p>
          </p:txBody>
        </p:sp>
        <p:sp>
          <p:nvSpPr>
            <p:cNvPr id="7" name="圆角矩形 6"/>
            <p:cNvSpPr/>
            <p:nvPr/>
          </p:nvSpPr>
          <p:spPr>
            <a:xfrm>
              <a:off x="792769" y="913392"/>
              <a:ext cx="7884257" cy="1451063"/>
            </a:xfrm>
            <a:prstGeom prst="roundRect">
              <a:avLst/>
            </a:prstGeom>
            <a:solidFill>
              <a:srgbClr val="F0D5D4">
                <a:alpha val="97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1561" tIns="35780" rIns="71561" bIns="35780" spcCol="0" rtlCol="0" anchor="ctr"/>
            <a:lstStyle/>
            <a:p>
              <a:pPr algn="ctr"/>
              <a:endParaRPr lang="zh-CN" altLang="en-US" sz="180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053407" y="1008599"/>
              <a:ext cx="7297825" cy="626257"/>
            </a:xfrm>
            <a:prstGeom prst="rect">
              <a:avLst/>
            </a:prstGeom>
            <a:noFill/>
          </p:spPr>
          <p:txBody>
            <a:bodyPr wrap="square" lIns="71561" tIns="35780" rIns="71561" bIns="35780" rtlCol="0">
              <a:spAutoFit/>
            </a:bodyPr>
            <a:lstStyle/>
            <a:p>
              <a:r>
                <a:rPr lang="en-US" altLang="zh-CN" sz="1800" dirty="0">
                  <a:solidFill>
                    <a:srgbClr val="C00000"/>
                  </a:solidFill>
                </a:rPr>
                <a:t>Learning</a:t>
              </a:r>
              <a:r>
                <a:rPr lang="en-US" altLang="zh-CN" sz="1800" dirty="0"/>
                <a:t>: acquiring </a:t>
              </a:r>
              <a:r>
                <a:rPr lang="en-US" altLang="zh-CN" sz="1800" dirty="0">
                  <a:solidFill>
                    <a:srgbClr val="7030A0"/>
                  </a:solidFill>
                </a:rPr>
                <a:t>Skill </a:t>
              </a:r>
              <a:endParaRPr lang="en-US" altLang="zh-CN" sz="1800" dirty="0">
                <a:solidFill>
                  <a:srgbClr val="7030A0"/>
                </a:solidFill>
              </a:endParaRPr>
            </a:p>
            <a:p>
              <a:r>
                <a:rPr lang="en-US" altLang="zh-CN" sz="1800" dirty="0"/>
                <a:t>                  with experience accumulated from </a:t>
              </a:r>
              <a:r>
                <a:rPr lang="en-US" altLang="zh-CN" sz="1800" dirty="0">
                  <a:solidFill>
                    <a:srgbClr val="0E24F0"/>
                  </a:solidFill>
                </a:rPr>
                <a:t>observations</a:t>
              </a:r>
              <a:endParaRPr lang="zh-CN" altLang="en-US" sz="1800" dirty="0">
                <a:solidFill>
                  <a:srgbClr val="0E24F0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828800" y="1806029"/>
              <a:ext cx="14519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800" dirty="0">
                  <a:solidFill>
                    <a:srgbClr val="0E24F0"/>
                  </a:solidFill>
                </a:rPr>
                <a:t>observations</a:t>
              </a:r>
              <a:endParaRPr lang="zh-CN" altLang="en-US" sz="1800" dirty="0">
                <a:solidFill>
                  <a:srgbClr val="0E24F0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651989" y="1788116"/>
              <a:ext cx="17139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800" dirty="0">
                  <a:solidFill>
                    <a:srgbClr val="7030A0"/>
                  </a:solidFill>
                </a:rPr>
                <a:t>skill</a:t>
              </a:r>
              <a:endParaRPr lang="zh-CN" altLang="en-US" sz="1800" dirty="0">
                <a:solidFill>
                  <a:srgbClr val="7030A0"/>
                </a:solidFill>
              </a:endParaRPr>
            </a:p>
          </p:txBody>
        </p:sp>
        <p:cxnSp>
          <p:nvCxnSpPr>
            <p:cNvPr id="14" name="直接箭头连接符 13"/>
            <p:cNvCxnSpPr/>
            <p:nvPr/>
          </p:nvCxnSpPr>
          <p:spPr>
            <a:xfrm flipV="1">
              <a:off x="3268127" y="1985777"/>
              <a:ext cx="501454" cy="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箭头连接符 15"/>
            <p:cNvCxnSpPr/>
            <p:nvPr/>
          </p:nvCxnSpPr>
          <p:spPr>
            <a:xfrm>
              <a:off x="4987002" y="1968455"/>
              <a:ext cx="613962" cy="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矩形 16"/>
            <p:cNvSpPr/>
            <p:nvPr/>
          </p:nvSpPr>
          <p:spPr>
            <a:xfrm>
              <a:off x="3758554" y="1800571"/>
              <a:ext cx="1210494" cy="313979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800" dirty="0">
                  <a:solidFill>
                    <a:srgbClr val="C00000"/>
                  </a:solidFill>
                </a:rPr>
                <a:t>Learning</a:t>
              </a:r>
              <a:endParaRPr lang="zh-CN" altLang="en-US" sz="1800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727610" y="2571750"/>
            <a:ext cx="7884257" cy="1451063"/>
            <a:chOff x="727610" y="2571750"/>
            <a:chExt cx="7884257" cy="1451063"/>
          </a:xfrm>
        </p:grpSpPr>
        <p:sp>
          <p:nvSpPr>
            <p:cNvPr id="30" name="圆角矩形 29"/>
            <p:cNvSpPr/>
            <p:nvPr/>
          </p:nvSpPr>
          <p:spPr>
            <a:xfrm>
              <a:off x="915190" y="2720940"/>
              <a:ext cx="7688780" cy="1295592"/>
            </a:xfrm>
            <a:prstGeom prst="roundRect">
              <a:avLst/>
            </a:prstGeom>
            <a:solidFill>
              <a:srgbClr val="DAFEF7"/>
            </a:solidFill>
            <a:ln>
              <a:noFill/>
            </a:ln>
            <a:effectLst>
              <a:glow rad="266700">
                <a:schemeClr val="tx1">
                  <a:lumMod val="50000"/>
                  <a:lumOff val="50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圆角矩形 30"/>
            <p:cNvSpPr/>
            <p:nvPr/>
          </p:nvSpPr>
          <p:spPr>
            <a:xfrm>
              <a:off x="727610" y="2571750"/>
              <a:ext cx="7884257" cy="1451063"/>
            </a:xfrm>
            <a:prstGeom prst="roundRect">
              <a:avLst/>
            </a:prstGeom>
            <a:solidFill>
              <a:srgbClr val="DAFEF7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980349" y="2669116"/>
              <a:ext cx="7297826" cy="646331"/>
            </a:xfrm>
            <a:prstGeom prst="rect">
              <a:avLst/>
            </a:prstGeom>
            <a:solidFill>
              <a:srgbClr val="DAFEF7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1800" dirty="0">
                  <a:solidFill>
                    <a:srgbClr val="C00000"/>
                  </a:solidFill>
                </a:rPr>
                <a:t>Machine </a:t>
              </a:r>
              <a:r>
                <a:rPr lang="en-US" altLang="zh-CN" sz="1800" dirty="0" smtClean="0">
                  <a:solidFill>
                    <a:srgbClr val="C00000"/>
                  </a:solidFill>
                </a:rPr>
                <a:t>Learning(ML)</a:t>
              </a:r>
              <a:r>
                <a:rPr lang="en-US" altLang="zh-CN" sz="1800" dirty="0" smtClean="0"/>
                <a:t>: </a:t>
              </a:r>
              <a:r>
                <a:rPr lang="en-US" altLang="zh-CN" sz="1800" dirty="0"/>
                <a:t>acquiring </a:t>
              </a:r>
              <a:r>
                <a:rPr lang="en-US" altLang="zh-CN" sz="1800" dirty="0">
                  <a:solidFill>
                    <a:srgbClr val="7030A0"/>
                  </a:solidFill>
                </a:rPr>
                <a:t>Skill </a:t>
              </a:r>
              <a:r>
                <a:rPr lang="en-US" altLang="zh-CN" sz="1800" dirty="0"/>
                <a:t>with experience </a:t>
              </a:r>
              <a:endParaRPr lang="en-US" altLang="zh-CN" sz="1800" dirty="0"/>
            </a:p>
            <a:p>
              <a:r>
                <a:rPr lang="en-US" altLang="zh-CN" sz="1800" dirty="0"/>
                <a:t>                                   accumulated/computed from </a:t>
              </a:r>
              <a:r>
                <a:rPr lang="en-US" altLang="zh-CN" sz="1800" dirty="0">
                  <a:solidFill>
                    <a:srgbClr val="0E24F0"/>
                  </a:solidFill>
                </a:rPr>
                <a:t>data</a:t>
              </a:r>
              <a:endParaRPr lang="zh-CN" altLang="en-US" sz="1800" dirty="0">
                <a:solidFill>
                  <a:srgbClr val="0E24F0"/>
                </a:solidFill>
              </a:endParaRPr>
            </a:p>
          </p:txBody>
        </p:sp>
        <p:grpSp>
          <p:nvGrpSpPr>
            <p:cNvPr id="44" name="组合 43"/>
            <p:cNvGrpSpPr/>
            <p:nvPr/>
          </p:nvGrpSpPr>
          <p:grpSpPr>
            <a:xfrm>
              <a:off x="2438400" y="3446471"/>
              <a:ext cx="4862387" cy="369332"/>
              <a:chOff x="2438400" y="3446471"/>
              <a:chExt cx="4862387" cy="369332"/>
            </a:xfrm>
          </p:grpSpPr>
          <p:sp>
            <p:nvSpPr>
              <p:cNvPr id="33" name="TextBox 32"/>
              <p:cNvSpPr txBox="1"/>
              <p:nvPr/>
            </p:nvSpPr>
            <p:spPr>
              <a:xfrm>
                <a:off x="2438400" y="3446471"/>
                <a:ext cx="777179" cy="369332"/>
              </a:xfrm>
              <a:prstGeom prst="rect">
                <a:avLst/>
              </a:prstGeom>
              <a:solidFill>
                <a:srgbClr val="DAFEF7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800" dirty="0">
                    <a:solidFill>
                      <a:srgbClr val="0E24F0"/>
                    </a:solidFill>
                  </a:rPr>
                  <a:t>data</a:t>
                </a:r>
                <a:endParaRPr lang="zh-CN" altLang="en-US" sz="1800" dirty="0">
                  <a:solidFill>
                    <a:srgbClr val="0E24F0"/>
                  </a:solidFill>
                </a:endParaRPr>
              </a:p>
            </p:txBody>
          </p:sp>
          <p:sp>
            <p:nvSpPr>
              <p:cNvPr id="34" name="TextBox 33"/>
              <p:cNvSpPr txBox="1"/>
              <p:nvPr/>
            </p:nvSpPr>
            <p:spPr>
              <a:xfrm>
                <a:off x="5586829" y="3446471"/>
                <a:ext cx="1713958" cy="369332"/>
              </a:xfrm>
              <a:prstGeom prst="rect">
                <a:avLst/>
              </a:prstGeom>
              <a:solidFill>
                <a:srgbClr val="DAFEF7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800" dirty="0">
                    <a:solidFill>
                      <a:srgbClr val="7030A0"/>
                    </a:solidFill>
                  </a:rPr>
                  <a:t>skill</a:t>
                </a:r>
                <a:endParaRPr lang="zh-CN" altLang="en-US" sz="1800" dirty="0">
                  <a:solidFill>
                    <a:srgbClr val="7030A0"/>
                  </a:solidFill>
                </a:endParaRPr>
              </a:p>
            </p:txBody>
          </p:sp>
          <p:cxnSp>
            <p:nvCxnSpPr>
              <p:cNvPr id="35" name="直接箭头连接符 34"/>
              <p:cNvCxnSpPr/>
              <p:nvPr/>
            </p:nvCxnSpPr>
            <p:spPr>
              <a:xfrm>
                <a:off x="3244542" y="3638831"/>
                <a:ext cx="501454" cy="1"/>
              </a:xfrm>
              <a:prstGeom prst="straightConnector1">
                <a:avLst/>
              </a:prstGeom>
              <a:solidFill>
                <a:srgbClr val="DAFEF7"/>
              </a:solidFill>
              <a:ln w="381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直接箭头连接符 35"/>
              <p:cNvCxnSpPr/>
              <p:nvPr/>
            </p:nvCxnSpPr>
            <p:spPr>
              <a:xfrm>
                <a:off x="4959306" y="3624902"/>
                <a:ext cx="613963" cy="1"/>
              </a:xfrm>
              <a:prstGeom prst="straightConnector1">
                <a:avLst/>
              </a:prstGeom>
              <a:solidFill>
                <a:srgbClr val="DAFEF7"/>
              </a:solidFill>
              <a:ln w="381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矩形 36"/>
              <p:cNvSpPr/>
              <p:nvPr/>
            </p:nvSpPr>
            <p:spPr>
              <a:xfrm>
                <a:off x="3758554" y="3446471"/>
                <a:ext cx="1210494" cy="365802"/>
              </a:xfrm>
              <a:prstGeom prst="rect">
                <a:avLst/>
              </a:prstGeom>
              <a:solidFill>
                <a:srgbClr val="DAFEF7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800" dirty="0" smtClean="0">
                    <a:solidFill>
                      <a:srgbClr val="C00000"/>
                    </a:solidFill>
                  </a:rPr>
                  <a:t>ML</a:t>
                </a:r>
                <a:endParaRPr lang="zh-CN" altLang="en-US" sz="1800" dirty="0">
                  <a:solidFill>
                    <a:srgbClr val="C00000"/>
                  </a:solidFill>
                </a:endParaRPr>
              </a:p>
            </p:txBody>
          </p:sp>
        </p:grpSp>
      </p:grpSp>
      <p:grpSp>
        <p:nvGrpSpPr>
          <p:cNvPr id="24" name="组合 23"/>
          <p:cNvGrpSpPr/>
          <p:nvPr/>
        </p:nvGrpSpPr>
        <p:grpSpPr>
          <a:xfrm>
            <a:off x="2381271" y="4340823"/>
            <a:ext cx="4495981" cy="362766"/>
            <a:chOff x="1231900" y="6382616"/>
            <a:chExt cx="5257800" cy="533401"/>
          </a:xfrm>
          <a:solidFill>
            <a:srgbClr val="FFFFC9"/>
          </a:solidFill>
        </p:grpSpPr>
        <p:sp>
          <p:nvSpPr>
            <p:cNvPr id="42" name="圆角矩形 41"/>
            <p:cNvSpPr/>
            <p:nvPr/>
          </p:nvSpPr>
          <p:spPr>
            <a:xfrm>
              <a:off x="1489722" y="6516542"/>
              <a:ext cx="4999978" cy="389083"/>
            </a:xfrm>
            <a:prstGeom prst="roundRect">
              <a:avLst/>
            </a:prstGeom>
            <a:grpFill/>
            <a:ln>
              <a:noFill/>
            </a:ln>
            <a:effectLst>
              <a:glow rad="266700">
                <a:schemeClr val="tx1">
                  <a:lumMod val="50000"/>
                  <a:lumOff val="50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  <p:sp>
          <p:nvSpPr>
            <p:cNvPr id="43" name="圆角矩形 42"/>
            <p:cNvSpPr/>
            <p:nvPr/>
          </p:nvSpPr>
          <p:spPr>
            <a:xfrm>
              <a:off x="1231900" y="6382616"/>
              <a:ext cx="5257800" cy="533401"/>
            </a:xfrm>
            <a:prstGeom prst="round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800" dirty="0">
                  <a:solidFill>
                    <a:schemeClr val="tx1"/>
                  </a:solidFill>
                </a:rPr>
                <a:t>What is </a:t>
              </a:r>
              <a:r>
                <a:rPr lang="en-US" altLang="zh-CN" sz="1800" dirty="0">
                  <a:solidFill>
                    <a:srgbClr val="7030A0"/>
                  </a:solidFill>
                </a:rPr>
                <a:t>skill</a:t>
              </a:r>
              <a:r>
                <a:rPr lang="en-US" altLang="zh-CN" sz="1800" dirty="0">
                  <a:solidFill>
                    <a:schemeClr val="tx1"/>
                  </a:solidFill>
                </a:rPr>
                <a:t>?</a:t>
              </a:r>
              <a:endParaRPr lang="zh-CN" altLang="en-US" sz="1800" dirty="0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矩形 150"/>
          <p:cNvSpPr/>
          <p:nvPr/>
        </p:nvSpPr>
        <p:spPr>
          <a:xfrm>
            <a:off x="401815" y="-20065"/>
            <a:ext cx="8545948" cy="881003"/>
          </a:xfrm>
          <a:prstGeom prst="rect">
            <a:avLst/>
          </a:prstGeom>
          <a:gradFill flip="none" rotWithShape="1">
            <a:gsLst>
              <a:gs pos="37000">
                <a:srgbClr val="ADE5BA">
                  <a:alpha val="64706"/>
                </a:srgbClr>
              </a:gs>
              <a:gs pos="96000">
                <a:srgbClr val="F4FEF8"/>
              </a:gs>
            </a:gsLst>
            <a:lin ang="5400000" scaled="0"/>
            <a:tileRect/>
          </a:gradFill>
          <a:ln>
            <a:noFill/>
          </a:ln>
          <a:effectLst>
            <a:outerShdw blurRad="5080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561" tIns="35780" rIns="71561" bIns="35780" spcCol="0" rtlCol="0" anchor="ctr"/>
          <a:lstStyle/>
          <a:p>
            <a:pPr algn="ctr"/>
            <a:endParaRPr lang="zh-CN" altLang="en-US"/>
          </a:p>
        </p:txBody>
      </p:sp>
      <p:sp>
        <p:nvSpPr>
          <p:cNvPr id="105" name="object 105"/>
          <p:cNvSpPr/>
          <p:nvPr/>
        </p:nvSpPr>
        <p:spPr>
          <a:xfrm>
            <a:off x="260637" y="4949162"/>
            <a:ext cx="2588447" cy="193043"/>
          </a:xfrm>
          <a:custGeom>
            <a:avLst/>
            <a:gdLst/>
            <a:ahLst/>
            <a:cxnLst/>
            <a:rect l="l" t="t" r="r" b="b"/>
            <a:pathLst>
              <a:path w="3027045" h="283845">
                <a:moveTo>
                  <a:pt x="0" y="0"/>
                </a:moveTo>
                <a:lnTo>
                  <a:pt x="3026664" y="0"/>
                </a:lnTo>
                <a:lnTo>
                  <a:pt x="3026664" y="283464"/>
                </a:lnTo>
                <a:lnTo>
                  <a:pt x="0" y="283464"/>
                </a:lnTo>
                <a:lnTo>
                  <a:pt x="0" y="0"/>
                </a:lnTo>
              </a:path>
            </a:pathLst>
          </a:custGeom>
          <a:solidFill>
            <a:srgbClr val="C6E4C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6" name="object 106"/>
          <p:cNvSpPr/>
          <p:nvPr/>
        </p:nvSpPr>
        <p:spPr>
          <a:xfrm>
            <a:off x="2849084" y="4949358"/>
            <a:ext cx="5603686" cy="193043"/>
          </a:xfrm>
          <a:custGeom>
            <a:avLst/>
            <a:gdLst/>
            <a:ahLst/>
            <a:cxnLst/>
            <a:rect l="l" t="t" r="r" b="b"/>
            <a:pathLst>
              <a:path w="6553200" h="283845">
                <a:moveTo>
                  <a:pt x="0" y="0"/>
                </a:moveTo>
                <a:lnTo>
                  <a:pt x="6553199" y="0"/>
                </a:lnTo>
                <a:lnTo>
                  <a:pt x="6553199" y="283464"/>
                </a:lnTo>
                <a:lnTo>
                  <a:pt x="0" y="283464"/>
                </a:lnTo>
                <a:lnTo>
                  <a:pt x="0" y="0"/>
                </a:lnTo>
              </a:path>
            </a:pathLst>
          </a:custGeom>
          <a:solidFill>
            <a:srgbClr val="A5D6A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0" name="object 140"/>
          <p:cNvSpPr/>
          <p:nvPr/>
        </p:nvSpPr>
        <p:spPr>
          <a:xfrm>
            <a:off x="8447981" y="4951047"/>
            <a:ext cx="432765" cy="193043"/>
          </a:xfrm>
          <a:custGeom>
            <a:avLst/>
            <a:gdLst/>
            <a:ahLst/>
            <a:cxnLst/>
            <a:rect l="l" t="t" r="r" b="b"/>
            <a:pathLst>
              <a:path w="506095" h="283845">
                <a:moveTo>
                  <a:pt x="0" y="0"/>
                </a:moveTo>
                <a:lnTo>
                  <a:pt x="505969" y="0"/>
                </a:lnTo>
                <a:lnTo>
                  <a:pt x="505969" y="283464"/>
                </a:lnTo>
                <a:lnTo>
                  <a:pt x="0" y="283464"/>
                </a:lnTo>
                <a:lnTo>
                  <a:pt x="0" y="0"/>
                </a:lnTo>
              </a:path>
            </a:pathLst>
          </a:custGeom>
          <a:solidFill>
            <a:srgbClr val="C6E4C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页脚占位符 1"/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0160"/>
            <a:r>
              <a:rPr lang="en-US" sz="1000" spc="16"/>
              <a:t>Machine Learning</a:t>
            </a:r>
            <a:endParaRPr lang="en-US" sz="100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7"/>
          </p:nvPr>
        </p:nvSpPr>
        <p:spPr>
          <a:xfrm>
            <a:off x="8495170" y="4973846"/>
            <a:ext cx="381181" cy="153888"/>
          </a:xfrm>
        </p:spPr>
        <p:txBody>
          <a:bodyPr/>
          <a:lstStyle/>
          <a:p>
            <a:pPr marL="51435"/>
            <a:fld id="{81D60167-4931-47E6-BA6A-407CBD079E47}" type="slidenum">
              <a:rPr lang="en-US" altLang="zh-CN" spc="20"/>
            </a:fld>
            <a:r>
              <a:rPr lang="en-US" altLang="zh-CN" spc="16"/>
              <a:t>/27</a:t>
            </a:r>
            <a:endParaRPr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36655" y="-20064"/>
            <a:ext cx="2150252" cy="287702"/>
          </a:xfrm>
          <a:prstGeom prst="rect">
            <a:avLst/>
          </a:prstGeom>
          <a:noFill/>
        </p:spPr>
        <p:txBody>
          <a:bodyPr wrap="square" lIns="71561" tIns="35780" rIns="71561" bIns="35780" rtlCol="0">
            <a:spAutoFit/>
          </a:bodyPr>
          <a:lstStyle/>
          <a:p>
            <a:r>
              <a:rPr lang="en-US" altLang="zh-CN" b="1" dirty="0">
                <a:solidFill>
                  <a:schemeClr val="accent3">
                    <a:lumMod val="75000"/>
                  </a:schemeClr>
                </a:solidFill>
              </a:rPr>
              <a:t>Types of Learning</a:t>
            </a:r>
            <a:endParaRPr lang="zh-CN" altLang="en-US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486907" y="-19434"/>
            <a:ext cx="3151893" cy="287702"/>
          </a:xfrm>
          <a:prstGeom prst="rect">
            <a:avLst/>
          </a:prstGeom>
          <a:noFill/>
        </p:spPr>
        <p:txBody>
          <a:bodyPr wrap="square" lIns="71561" tIns="35780" rIns="71561" bIns="35780" rtlCol="0">
            <a:spAutoFit/>
          </a:bodyPr>
          <a:lstStyle/>
          <a:p>
            <a:r>
              <a:rPr lang="en-US" altLang="zh-CN" b="1" i="1" dirty="0">
                <a:solidFill>
                  <a:schemeClr val="accent3">
                    <a:lumMod val="75000"/>
                  </a:schemeClr>
                </a:solidFill>
              </a:rPr>
              <a:t>Learning with Different Output Space Y</a:t>
            </a:r>
            <a:endParaRPr lang="zh-CN" altLang="en-US" b="1" i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295400" y="133350"/>
            <a:ext cx="5929482" cy="503146"/>
          </a:xfrm>
          <a:prstGeom prst="rect">
            <a:avLst/>
          </a:prstGeom>
          <a:noFill/>
        </p:spPr>
        <p:txBody>
          <a:bodyPr wrap="square" lIns="71561" tIns="35780" rIns="71561" bIns="35780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accent3">
                    <a:lumMod val="50000"/>
                  </a:schemeClr>
                </a:solidFill>
              </a:rPr>
              <a:t>Mini Summary</a:t>
            </a:r>
            <a:endParaRPr lang="zh-CN" altLang="en-US" sz="2800" dirty="0">
              <a:solidFill>
                <a:schemeClr val="accent3">
                  <a:lumMod val="50000"/>
                </a:schemeClr>
              </a:solidFill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2849084" y="4494898"/>
            <a:ext cx="3475516" cy="303679"/>
            <a:chOff x="774700" y="1419225"/>
            <a:chExt cx="9220200" cy="2133600"/>
          </a:xfrm>
          <a:solidFill>
            <a:srgbClr val="FFFFC9"/>
          </a:solidFill>
        </p:grpSpPr>
        <p:sp>
          <p:nvSpPr>
            <p:cNvPr id="31" name="圆角矩形 30"/>
            <p:cNvSpPr/>
            <p:nvPr/>
          </p:nvSpPr>
          <p:spPr>
            <a:xfrm>
              <a:off x="994064" y="1638589"/>
              <a:ext cx="8991600" cy="1905000"/>
            </a:xfrm>
            <a:prstGeom prst="roundRect">
              <a:avLst/>
            </a:prstGeom>
            <a:grpFill/>
            <a:ln>
              <a:noFill/>
            </a:ln>
            <a:effectLst>
              <a:glow rad="266700">
                <a:schemeClr val="tx1">
                  <a:lumMod val="50000"/>
                  <a:lumOff val="50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圆角矩形 31"/>
            <p:cNvSpPr/>
            <p:nvPr/>
          </p:nvSpPr>
          <p:spPr>
            <a:xfrm>
              <a:off x="774700" y="1419225"/>
              <a:ext cx="9220200" cy="2133600"/>
            </a:xfrm>
            <a:prstGeom prst="round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solidFill>
                    <a:schemeClr val="tx1"/>
                  </a:solidFill>
                </a:rPr>
                <a:t>core tools: binary classification and regression</a:t>
              </a:r>
              <a:endParaRPr lang="zh-CN" altLang="en-US" sz="1200" dirty="0">
                <a:solidFill>
                  <a:schemeClr val="tx1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2595305" y="2417862"/>
            <a:ext cx="22474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 </a:t>
            </a:r>
            <a:endParaRPr lang="zh-CN" altLang="en-US" dirty="0"/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19600" y="576676"/>
            <a:ext cx="4179186" cy="1783360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2604767"/>
            <a:ext cx="2719563" cy="1855066"/>
          </a:xfrm>
          <a:prstGeom prst="rect">
            <a:avLst/>
          </a:prstGeom>
        </p:spPr>
      </p:pic>
      <p:pic>
        <p:nvPicPr>
          <p:cNvPr id="36" name="图片 3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3963" y="2403328"/>
            <a:ext cx="4246640" cy="1771979"/>
          </a:xfrm>
          <a:prstGeom prst="rect">
            <a:avLst/>
          </a:prstGeom>
        </p:spPr>
      </p:pic>
      <p:pic>
        <p:nvPicPr>
          <p:cNvPr id="38" name="图片 3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1743" y="1320421"/>
            <a:ext cx="2426586" cy="1959935"/>
          </a:xfrm>
          <a:prstGeom prst="rect">
            <a:avLst/>
          </a:prstGeom>
        </p:spPr>
      </p:pic>
      <p:cxnSp>
        <p:nvCxnSpPr>
          <p:cNvPr id="40" name="直接箭头连接符 39"/>
          <p:cNvCxnSpPr/>
          <p:nvPr/>
        </p:nvCxnSpPr>
        <p:spPr>
          <a:xfrm>
            <a:off x="3108758" y="2952750"/>
            <a:ext cx="50976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矩形 150"/>
          <p:cNvSpPr/>
          <p:nvPr/>
        </p:nvSpPr>
        <p:spPr>
          <a:xfrm>
            <a:off x="401815" y="-20065"/>
            <a:ext cx="8545948" cy="881003"/>
          </a:xfrm>
          <a:prstGeom prst="rect">
            <a:avLst/>
          </a:prstGeom>
          <a:gradFill flip="none" rotWithShape="1">
            <a:gsLst>
              <a:gs pos="37000">
                <a:srgbClr val="ADE5BA">
                  <a:alpha val="64706"/>
                </a:srgbClr>
              </a:gs>
              <a:gs pos="96000">
                <a:srgbClr val="F4FEF8"/>
              </a:gs>
            </a:gsLst>
            <a:lin ang="5400000" scaled="0"/>
            <a:tileRect/>
          </a:gradFill>
          <a:ln>
            <a:noFill/>
          </a:ln>
          <a:effectLst>
            <a:outerShdw blurRad="5080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561" tIns="35780" rIns="71561" bIns="35780" spcCol="0" rtlCol="0" anchor="ctr"/>
          <a:lstStyle/>
          <a:p>
            <a:pPr algn="ctr"/>
            <a:endParaRPr lang="zh-CN" altLang="en-US"/>
          </a:p>
        </p:txBody>
      </p:sp>
      <p:sp>
        <p:nvSpPr>
          <p:cNvPr id="105" name="object 105"/>
          <p:cNvSpPr/>
          <p:nvPr/>
        </p:nvSpPr>
        <p:spPr>
          <a:xfrm>
            <a:off x="260637" y="4949162"/>
            <a:ext cx="2588447" cy="193043"/>
          </a:xfrm>
          <a:custGeom>
            <a:avLst/>
            <a:gdLst/>
            <a:ahLst/>
            <a:cxnLst/>
            <a:rect l="l" t="t" r="r" b="b"/>
            <a:pathLst>
              <a:path w="3027045" h="283845">
                <a:moveTo>
                  <a:pt x="0" y="0"/>
                </a:moveTo>
                <a:lnTo>
                  <a:pt x="3026664" y="0"/>
                </a:lnTo>
                <a:lnTo>
                  <a:pt x="3026664" y="283464"/>
                </a:lnTo>
                <a:lnTo>
                  <a:pt x="0" y="283464"/>
                </a:lnTo>
                <a:lnTo>
                  <a:pt x="0" y="0"/>
                </a:lnTo>
              </a:path>
            </a:pathLst>
          </a:custGeom>
          <a:solidFill>
            <a:srgbClr val="C6E4C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6" name="object 106"/>
          <p:cNvSpPr/>
          <p:nvPr/>
        </p:nvSpPr>
        <p:spPr>
          <a:xfrm>
            <a:off x="2849084" y="4949358"/>
            <a:ext cx="5603686" cy="193043"/>
          </a:xfrm>
          <a:custGeom>
            <a:avLst/>
            <a:gdLst/>
            <a:ahLst/>
            <a:cxnLst/>
            <a:rect l="l" t="t" r="r" b="b"/>
            <a:pathLst>
              <a:path w="6553200" h="283845">
                <a:moveTo>
                  <a:pt x="0" y="0"/>
                </a:moveTo>
                <a:lnTo>
                  <a:pt x="6553199" y="0"/>
                </a:lnTo>
                <a:lnTo>
                  <a:pt x="6553199" y="283464"/>
                </a:lnTo>
                <a:lnTo>
                  <a:pt x="0" y="283464"/>
                </a:lnTo>
                <a:lnTo>
                  <a:pt x="0" y="0"/>
                </a:lnTo>
              </a:path>
            </a:pathLst>
          </a:custGeom>
          <a:solidFill>
            <a:srgbClr val="A5D6A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0" name="object 140"/>
          <p:cNvSpPr/>
          <p:nvPr/>
        </p:nvSpPr>
        <p:spPr>
          <a:xfrm>
            <a:off x="8447981" y="4951047"/>
            <a:ext cx="432765" cy="193043"/>
          </a:xfrm>
          <a:custGeom>
            <a:avLst/>
            <a:gdLst/>
            <a:ahLst/>
            <a:cxnLst/>
            <a:rect l="l" t="t" r="r" b="b"/>
            <a:pathLst>
              <a:path w="506095" h="283845">
                <a:moveTo>
                  <a:pt x="0" y="0"/>
                </a:moveTo>
                <a:lnTo>
                  <a:pt x="505969" y="0"/>
                </a:lnTo>
                <a:lnTo>
                  <a:pt x="505969" y="283464"/>
                </a:lnTo>
                <a:lnTo>
                  <a:pt x="0" y="283464"/>
                </a:lnTo>
                <a:lnTo>
                  <a:pt x="0" y="0"/>
                </a:lnTo>
              </a:path>
            </a:pathLst>
          </a:custGeom>
          <a:solidFill>
            <a:srgbClr val="C6E4C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页脚占位符 1"/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0160"/>
            <a:r>
              <a:rPr lang="en-US" sz="1000" spc="16"/>
              <a:t>Machine Learning</a:t>
            </a:r>
            <a:endParaRPr lang="en-US" sz="100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7"/>
          </p:nvPr>
        </p:nvSpPr>
        <p:spPr>
          <a:xfrm>
            <a:off x="8495170" y="4973846"/>
            <a:ext cx="381181" cy="153888"/>
          </a:xfrm>
        </p:spPr>
        <p:txBody>
          <a:bodyPr/>
          <a:lstStyle/>
          <a:p>
            <a:pPr marL="51435"/>
            <a:fld id="{81D60167-4931-47E6-BA6A-407CBD079E47}" type="slidenum">
              <a:rPr lang="en-US" altLang="zh-CN" spc="20"/>
            </a:fld>
            <a:r>
              <a:rPr lang="en-US" altLang="zh-CN" spc="16"/>
              <a:t>/27</a:t>
            </a:r>
            <a:endParaRPr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36655" y="-20064"/>
            <a:ext cx="2150252" cy="287702"/>
          </a:xfrm>
          <a:prstGeom prst="rect">
            <a:avLst/>
          </a:prstGeom>
          <a:noFill/>
        </p:spPr>
        <p:txBody>
          <a:bodyPr wrap="square" lIns="71561" tIns="35780" rIns="71561" bIns="35780" rtlCol="0">
            <a:spAutoFit/>
          </a:bodyPr>
          <a:lstStyle/>
          <a:p>
            <a:r>
              <a:rPr lang="en-US" altLang="zh-CN" b="1" dirty="0">
                <a:solidFill>
                  <a:schemeClr val="accent3">
                    <a:lumMod val="75000"/>
                  </a:schemeClr>
                </a:solidFill>
              </a:rPr>
              <a:t>Types of Learning</a:t>
            </a:r>
            <a:endParaRPr lang="zh-CN" altLang="en-US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409172" y="1327983"/>
            <a:ext cx="8471574" cy="3281967"/>
            <a:chOff x="3594100" y="3781425"/>
            <a:chExt cx="6477000" cy="2133600"/>
          </a:xfrm>
        </p:grpSpPr>
        <p:sp>
          <p:nvSpPr>
            <p:cNvPr id="11" name="圆角矩形 10"/>
            <p:cNvSpPr/>
            <p:nvPr/>
          </p:nvSpPr>
          <p:spPr>
            <a:xfrm>
              <a:off x="3748199" y="4000789"/>
              <a:ext cx="6316413" cy="1905000"/>
            </a:xfrm>
            <a:prstGeom prst="roundRect">
              <a:avLst/>
            </a:prstGeom>
            <a:solidFill>
              <a:srgbClr val="DAFEF7"/>
            </a:solidFill>
            <a:ln>
              <a:noFill/>
            </a:ln>
            <a:effectLst>
              <a:glow rad="266700">
                <a:schemeClr val="tx1">
                  <a:lumMod val="50000"/>
                  <a:lumOff val="50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圆角矩形 11"/>
            <p:cNvSpPr/>
            <p:nvPr/>
          </p:nvSpPr>
          <p:spPr>
            <a:xfrm>
              <a:off x="3594100" y="3781425"/>
              <a:ext cx="6477000" cy="2133600"/>
            </a:xfrm>
            <a:prstGeom prst="roundRect">
              <a:avLst/>
            </a:prstGeom>
            <a:solidFill>
              <a:srgbClr val="DAFEF7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1295400" y="133350"/>
            <a:ext cx="5929482" cy="503146"/>
          </a:xfrm>
          <a:prstGeom prst="rect">
            <a:avLst/>
          </a:prstGeom>
          <a:noFill/>
        </p:spPr>
        <p:txBody>
          <a:bodyPr wrap="square" lIns="71561" tIns="35780" rIns="71561" bIns="35780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accent3">
                    <a:lumMod val="50000"/>
                  </a:schemeClr>
                </a:solidFill>
              </a:rPr>
              <a:t>Fun Time</a:t>
            </a:r>
            <a:endParaRPr lang="zh-CN" altLang="en-US" sz="2800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6" name="圆角矩形 15"/>
          <p:cNvSpPr/>
          <p:nvPr/>
        </p:nvSpPr>
        <p:spPr>
          <a:xfrm>
            <a:off x="409172" y="666750"/>
            <a:ext cx="8545948" cy="533400"/>
          </a:xfrm>
          <a:prstGeom prst="roundRect">
            <a:avLst/>
          </a:prstGeom>
          <a:solidFill>
            <a:srgbClr val="FFFFC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>
              <a:solidFill>
                <a:schemeClr val="tx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486907" y="-19434"/>
            <a:ext cx="3532893" cy="287702"/>
          </a:xfrm>
          <a:prstGeom prst="rect">
            <a:avLst/>
          </a:prstGeom>
          <a:noFill/>
        </p:spPr>
        <p:txBody>
          <a:bodyPr wrap="square" lIns="71561" tIns="35780" rIns="71561" bIns="35780" rtlCol="0">
            <a:spAutoFit/>
          </a:bodyPr>
          <a:lstStyle/>
          <a:p>
            <a:r>
              <a:rPr lang="en-US" altLang="zh-CN" b="1" i="1" dirty="0">
                <a:solidFill>
                  <a:schemeClr val="accent3">
                    <a:lumMod val="75000"/>
                  </a:schemeClr>
                </a:solidFill>
              </a:rPr>
              <a:t>Learning with Different Output Space Y</a:t>
            </a:r>
            <a:endParaRPr lang="zh-CN" altLang="en-US" b="1" i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85800" y="698827"/>
            <a:ext cx="64628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What is this learning problem?</a:t>
            </a:r>
            <a:endParaRPr lang="zh-CN" altLang="en-US" sz="2800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0791" y="1591186"/>
            <a:ext cx="7715679" cy="278209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矩形 150"/>
          <p:cNvSpPr/>
          <p:nvPr/>
        </p:nvSpPr>
        <p:spPr>
          <a:xfrm>
            <a:off x="401815" y="-20065"/>
            <a:ext cx="8545948" cy="881003"/>
          </a:xfrm>
          <a:prstGeom prst="rect">
            <a:avLst/>
          </a:prstGeom>
          <a:gradFill flip="none" rotWithShape="1">
            <a:gsLst>
              <a:gs pos="37000">
                <a:srgbClr val="ADE5BA">
                  <a:alpha val="64706"/>
                </a:srgbClr>
              </a:gs>
              <a:gs pos="96000">
                <a:srgbClr val="F4FEF8"/>
              </a:gs>
            </a:gsLst>
            <a:lin ang="5400000" scaled="0"/>
            <a:tileRect/>
          </a:gradFill>
          <a:ln>
            <a:noFill/>
          </a:ln>
          <a:effectLst>
            <a:outerShdw blurRad="5080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561" tIns="35780" rIns="71561" bIns="35780" spcCol="0" rtlCol="0" anchor="ctr"/>
          <a:lstStyle/>
          <a:p>
            <a:pPr algn="ctr"/>
            <a:endParaRPr lang="zh-CN" altLang="en-US"/>
          </a:p>
        </p:txBody>
      </p:sp>
      <p:sp>
        <p:nvSpPr>
          <p:cNvPr id="105" name="object 105"/>
          <p:cNvSpPr/>
          <p:nvPr/>
        </p:nvSpPr>
        <p:spPr>
          <a:xfrm>
            <a:off x="260637" y="4949162"/>
            <a:ext cx="2588447" cy="193043"/>
          </a:xfrm>
          <a:custGeom>
            <a:avLst/>
            <a:gdLst/>
            <a:ahLst/>
            <a:cxnLst/>
            <a:rect l="l" t="t" r="r" b="b"/>
            <a:pathLst>
              <a:path w="3027045" h="283845">
                <a:moveTo>
                  <a:pt x="0" y="0"/>
                </a:moveTo>
                <a:lnTo>
                  <a:pt x="3026664" y="0"/>
                </a:lnTo>
                <a:lnTo>
                  <a:pt x="3026664" y="283464"/>
                </a:lnTo>
                <a:lnTo>
                  <a:pt x="0" y="283464"/>
                </a:lnTo>
                <a:lnTo>
                  <a:pt x="0" y="0"/>
                </a:lnTo>
              </a:path>
            </a:pathLst>
          </a:custGeom>
          <a:solidFill>
            <a:srgbClr val="C6E4C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6" name="object 106"/>
          <p:cNvSpPr/>
          <p:nvPr/>
        </p:nvSpPr>
        <p:spPr>
          <a:xfrm>
            <a:off x="2849084" y="4949358"/>
            <a:ext cx="5603686" cy="193043"/>
          </a:xfrm>
          <a:custGeom>
            <a:avLst/>
            <a:gdLst/>
            <a:ahLst/>
            <a:cxnLst/>
            <a:rect l="l" t="t" r="r" b="b"/>
            <a:pathLst>
              <a:path w="6553200" h="283845">
                <a:moveTo>
                  <a:pt x="0" y="0"/>
                </a:moveTo>
                <a:lnTo>
                  <a:pt x="6553199" y="0"/>
                </a:lnTo>
                <a:lnTo>
                  <a:pt x="6553199" y="283464"/>
                </a:lnTo>
                <a:lnTo>
                  <a:pt x="0" y="283464"/>
                </a:lnTo>
                <a:lnTo>
                  <a:pt x="0" y="0"/>
                </a:lnTo>
              </a:path>
            </a:pathLst>
          </a:custGeom>
          <a:solidFill>
            <a:srgbClr val="A5D6A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0" name="object 140"/>
          <p:cNvSpPr/>
          <p:nvPr/>
        </p:nvSpPr>
        <p:spPr>
          <a:xfrm>
            <a:off x="8447981" y="4951047"/>
            <a:ext cx="432765" cy="193043"/>
          </a:xfrm>
          <a:custGeom>
            <a:avLst/>
            <a:gdLst/>
            <a:ahLst/>
            <a:cxnLst/>
            <a:rect l="l" t="t" r="r" b="b"/>
            <a:pathLst>
              <a:path w="506095" h="283845">
                <a:moveTo>
                  <a:pt x="0" y="0"/>
                </a:moveTo>
                <a:lnTo>
                  <a:pt x="505969" y="0"/>
                </a:lnTo>
                <a:lnTo>
                  <a:pt x="505969" y="283464"/>
                </a:lnTo>
                <a:lnTo>
                  <a:pt x="0" y="283464"/>
                </a:lnTo>
                <a:lnTo>
                  <a:pt x="0" y="0"/>
                </a:lnTo>
              </a:path>
            </a:pathLst>
          </a:custGeom>
          <a:solidFill>
            <a:srgbClr val="C6E4C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页脚占位符 1"/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0160"/>
            <a:r>
              <a:rPr lang="en-US" sz="1000" spc="16"/>
              <a:t>Machine Learning</a:t>
            </a:r>
            <a:endParaRPr lang="en-US" sz="100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7"/>
          </p:nvPr>
        </p:nvSpPr>
        <p:spPr>
          <a:xfrm>
            <a:off x="8495170" y="4973846"/>
            <a:ext cx="381181" cy="153888"/>
          </a:xfrm>
        </p:spPr>
        <p:txBody>
          <a:bodyPr/>
          <a:lstStyle/>
          <a:p>
            <a:pPr marL="51435"/>
            <a:fld id="{81D60167-4931-47E6-BA6A-407CBD079E47}" type="slidenum">
              <a:rPr lang="en-US" altLang="zh-CN" spc="20"/>
            </a:fld>
            <a:r>
              <a:rPr lang="en-US" altLang="zh-CN" spc="16"/>
              <a:t>/27</a:t>
            </a:r>
            <a:endParaRPr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36655" y="-20064"/>
            <a:ext cx="2150252" cy="287702"/>
          </a:xfrm>
          <a:prstGeom prst="rect">
            <a:avLst/>
          </a:prstGeom>
          <a:noFill/>
        </p:spPr>
        <p:txBody>
          <a:bodyPr wrap="square" lIns="71561" tIns="35780" rIns="71561" bIns="35780" rtlCol="0">
            <a:spAutoFit/>
          </a:bodyPr>
          <a:lstStyle/>
          <a:p>
            <a:r>
              <a:rPr lang="en-US" altLang="zh-CN" b="1" dirty="0">
                <a:solidFill>
                  <a:schemeClr val="accent3">
                    <a:lumMod val="75000"/>
                  </a:schemeClr>
                </a:solidFill>
              </a:rPr>
              <a:t>Types of Learning</a:t>
            </a:r>
            <a:endParaRPr lang="zh-CN" altLang="en-US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525223" y="590550"/>
            <a:ext cx="7780577" cy="1676400"/>
            <a:chOff x="774700" y="1419229"/>
            <a:chExt cx="9220200" cy="2133603"/>
          </a:xfrm>
          <a:solidFill>
            <a:srgbClr val="C2FEF3"/>
          </a:solidFill>
        </p:grpSpPr>
        <p:sp>
          <p:nvSpPr>
            <p:cNvPr id="11" name="圆角矩形 10"/>
            <p:cNvSpPr/>
            <p:nvPr/>
          </p:nvSpPr>
          <p:spPr>
            <a:xfrm>
              <a:off x="994064" y="1638589"/>
              <a:ext cx="8991600" cy="1905000"/>
            </a:xfrm>
            <a:prstGeom prst="roundRect">
              <a:avLst/>
            </a:prstGeom>
            <a:grpFill/>
            <a:ln>
              <a:noFill/>
            </a:ln>
            <a:effectLst>
              <a:glow rad="266700">
                <a:schemeClr val="tx1">
                  <a:lumMod val="50000"/>
                  <a:lumOff val="50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圆角矩形 11"/>
            <p:cNvSpPr/>
            <p:nvPr/>
          </p:nvSpPr>
          <p:spPr>
            <a:xfrm>
              <a:off x="774700" y="1419229"/>
              <a:ext cx="9220200" cy="2133603"/>
            </a:xfrm>
            <a:prstGeom prst="round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4" name="剪去同侧角的矩形 13"/>
          <p:cNvSpPr/>
          <p:nvPr/>
        </p:nvSpPr>
        <p:spPr>
          <a:xfrm>
            <a:off x="532133" y="590550"/>
            <a:ext cx="7765873" cy="414589"/>
          </a:xfrm>
          <a:prstGeom prst="snip2SameRect">
            <a:avLst/>
          </a:prstGeom>
          <a:gradFill>
            <a:gsLst>
              <a:gs pos="67000">
                <a:srgbClr val="00B050"/>
              </a:gs>
              <a:gs pos="100000">
                <a:srgbClr val="F4FEF8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561" tIns="35780" rIns="71561" bIns="35780" spcCol="0" rtlCol="0" anchor="ctr"/>
          <a:lstStyle/>
          <a:p>
            <a:r>
              <a:rPr lang="en-US" altLang="zh-CN" sz="2000" dirty="0"/>
              <a:t>What is this learning problem?</a:t>
            </a:r>
            <a:endParaRPr lang="zh-CN" altLang="en-US" sz="2000" dirty="0"/>
          </a:p>
        </p:txBody>
      </p:sp>
      <p:sp>
        <p:nvSpPr>
          <p:cNvPr id="15" name="TextBox 14"/>
          <p:cNvSpPr txBox="1"/>
          <p:nvPr/>
        </p:nvSpPr>
        <p:spPr>
          <a:xfrm>
            <a:off x="1295400" y="133350"/>
            <a:ext cx="5929482" cy="503146"/>
          </a:xfrm>
          <a:prstGeom prst="rect">
            <a:avLst/>
          </a:prstGeom>
          <a:noFill/>
        </p:spPr>
        <p:txBody>
          <a:bodyPr wrap="square" lIns="71561" tIns="35780" rIns="71561" bIns="35780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accent3">
                    <a:lumMod val="50000"/>
                  </a:schemeClr>
                </a:solidFill>
              </a:rPr>
              <a:t>Fun Time</a:t>
            </a:r>
            <a:endParaRPr lang="zh-CN" altLang="en-US" sz="2800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486907" y="-19434"/>
            <a:ext cx="3456693" cy="287702"/>
          </a:xfrm>
          <a:prstGeom prst="rect">
            <a:avLst/>
          </a:prstGeom>
          <a:noFill/>
        </p:spPr>
        <p:txBody>
          <a:bodyPr wrap="square" lIns="71561" tIns="35780" rIns="71561" bIns="35780" rtlCol="0">
            <a:spAutoFit/>
          </a:bodyPr>
          <a:lstStyle/>
          <a:p>
            <a:r>
              <a:rPr lang="en-US" altLang="zh-CN" b="1" i="1" dirty="0">
                <a:solidFill>
                  <a:schemeClr val="accent3">
                    <a:lumMod val="75000"/>
                  </a:schemeClr>
                </a:solidFill>
              </a:rPr>
              <a:t>Learning with Different Output Space Y</a:t>
            </a:r>
            <a:endParaRPr lang="zh-CN" altLang="en-US" b="1" i="1" dirty="0">
              <a:solidFill>
                <a:schemeClr val="accent3">
                  <a:lumMod val="75000"/>
                </a:schemeClr>
              </a:solidFill>
            </a:endParaRP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7894" y="1004313"/>
            <a:ext cx="7767906" cy="250642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133" y="3598010"/>
            <a:ext cx="5563867" cy="133908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矩形 150"/>
          <p:cNvSpPr/>
          <p:nvPr/>
        </p:nvSpPr>
        <p:spPr>
          <a:xfrm>
            <a:off x="401815" y="-20065"/>
            <a:ext cx="8545948" cy="881003"/>
          </a:xfrm>
          <a:prstGeom prst="rect">
            <a:avLst/>
          </a:prstGeom>
          <a:gradFill flip="none" rotWithShape="1">
            <a:gsLst>
              <a:gs pos="37000">
                <a:srgbClr val="ADE5BA">
                  <a:alpha val="64706"/>
                </a:srgbClr>
              </a:gs>
              <a:gs pos="96000">
                <a:srgbClr val="F4FEF8"/>
              </a:gs>
            </a:gsLst>
            <a:lin ang="5400000" scaled="0"/>
            <a:tileRect/>
          </a:gradFill>
          <a:ln>
            <a:noFill/>
          </a:ln>
          <a:effectLst>
            <a:outerShdw blurRad="5080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561" tIns="35780" rIns="71561" bIns="35780" spcCol="0" rtlCol="0" anchor="ctr"/>
          <a:lstStyle/>
          <a:p>
            <a:pPr algn="ctr"/>
            <a:endParaRPr lang="zh-CN" altLang="en-US"/>
          </a:p>
        </p:txBody>
      </p:sp>
      <p:sp>
        <p:nvSpPr>
          <p:cNvPr id="105" name="object 105"/>
          <p:cNvSpPr/>
          <p:nvPr/>
        </p:nvSpPr>
        <p:spPr>
          <a:xfrm>
            <a:off x="260637" y="4949162"/>
            <a:ext cx="2588447" cy="193043"/>
          </a:xfrm>
          <a:custGeom>
            <a:avLst/>
            <a:gdLst/>
            <a:ahLst/>
            <a:cxnLst/>
            <a:rect l="l" t="t" r="r" b="b"/>
            <a:pathLst>
              <a:path w="3027045" h="283845">
                <a:moveTo>
                  <a:pt x="0" y="0"/>
                </a:moveTo>
                <a:lnTo>
                  <a:pt x="3026664" y="0"/>
                </a:lnTo>
                <a:lnTo>
                  <a:pt x="3026664" y="283464"/>
                </a:lnTo>
                <a:lnTo>
                  <a:pt x="0" y="283464"/>
                </a:lnTo>
                <a:lnTo>
                  <a:pt x="0" y="0"/>
                </a:lnTo>
              </a:path>
            </a:pathLst>
          </a:custGeom>
          <a:solidFill>
            <a:srgbClr val="C6E4C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6" name="object 106"/>
          <p:cNvSpPr/>
          <p:nvPr/>
        </p:nvSpPr>
        <p:spPr>
          <a:xfrm>
            <a:off x="2849084" y="4949358"/>
            <a:ext cx="5603686" cy="193043"/>
          </a:xfrm>
          <a:custGeom>
            <a:avLst/>
            <a:gdLst/>
            <a:ahLst/>
            <a:cxnLst/>
            <a:rect l="l" t="t" r="r" b="b"/>
            <a:pathLst>
              <a:path w="6553200" h="283845">
                <a:moveTo>
                  <a:pt x="0" y="0"/>
                </a:moveTo>
                <a:lnTo>
                  <a:pt x="6553199" y="0"/>
                </a:lnTo>
                <a:lnTo>
                  <a:pt x="6553199" y="283464"/>
                </a:lnTo>
                <a:lnTo>
                  <a:pt x="0" y="283464"/>
                </a:lnTo>
                <a:lnTo>
                  <a:pt x="0" y="0"/>
                </a:lnTo>
              </a:path>
            </a:pathLst>
          </a:custGeom>
          <a:solidFill>
            <a:srgbClr val="A5D6A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0" name="object 140"/>
          <p:cNvSpPr/>
          <p:nvPr/>
        </p:nvSpPr>
        <p:spPr>
          <a:xfrm>
            <a:off x="8447981" y="4951047"/>
            <a:ext cx="432765" cy="193043"/>
          </a:xfrm>
          <a:custGeom>
            <a:avLst/>
            <a:gdLst/>
            <a:ahLst/>
            <a:cxnLst/>
            <a:rect l="l" t="t" r="r" b="b"/>
            <a:pathLst>
              <a:path w="506095" h="283845">
                <a:moveTo>
                  <a:pt x="0" y="0"/>
                </a:moveTo>
                <a:lnTo>
                  <a:pt x="505969" y="0"/>
                </a:lnTo>
                <a:lnTo>
                  <a:pt x="505969" y="283464"/>
                </a:lnTo>
                <a:lnTo>
                  <a:pt x="0" y="283464"/>
                </a:lnTo>
                <a:lnTo>
                  <a:pt x="0" y="0"/>
                </a:lnTo>
              </a:path>
            </a:pathLst>
          </a:custGeom>
          <a:solidFill>
            <a:srgbClr val="C6E4C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页脚占位符 1"/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0160"/>
            <a:r>
              <a:rPr lang="en-US" sz="1000" spc="16"/>
              <a:t>Machine Learning</a:t>
            </a:r>
            <a:endParaRPr lang="en-US" sz="100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7"/>
          </p:nvPr>
        </p:nvSpPr>
        <p:spPr>
          <a:xfrm>
            <a:off x="8495170" y="4973846"/>
            <a:ext cx="381181" cy="153888"/>
          </a:xfrm>
        </p:spPr>
        <p:txBody>
          <a:bodyPr/>
          <a:lstStyle/>
          <a:p>
            <a:pPr marL="51435"/>
            <a:fld id="{81D60167-4931-47E6-BA6A-407CBD079E47}" type="slidenum">
              <a:rPr lang="en-US" altLang="zh-CN" spc="20"/>
            </a:fld>
            <a:r>
              <a:rPr lang="en-US" altLang="zh-CN" spc="16"/>
              <a:t>/27</a:t>
            </a:r>
            <a:endParaRPr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36655" y="-20064"/>
            <a:ext cx="2150252" cy="287702"/>
          </a:xfrm>
          <a:prstGeom prst="rect">
            <a:avLst/>
          </a:prstGeom>
          <a:noFill/>
        </p:spPr>
        <p:txBody>
          <a:bodyPr wrap="square" lIns="71561" tIns="35780" rIns="71561" bIns="35780" rtlCol="0">
            <a:spAutoFit/>
          </a:bodyPr>
          <a:lstStyle/>
          <a:p>
            <a:r>
              <a:rPr lang="en-US" altLang="zh-CN" b="1" dirty="0">
                <a:solidFill>
                  <a:schemeClr val="accent3">
                    <a:lumMod val="75000"/>
                  </a:schemeClr>
                </a:solidFill>
              </a:rPr>
              <a:t>Types of Learning</a:t>
            </a:r>
            <a:endParaRPr lang="zh-CN" altLang="en-US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175071" y="314755"/>
            <a:ext cx="5929482" cy="503146"/>
          </a:xfrm>
          <a:prstGeom prst="rect">
            <a:avLst/>
          </a:prstGeom>
          <a:noFill/>
        </p:spPr>
        <p:txBody>
          <a:bodyPr wrap="square" lIns="71561" tIns="35780" rIns="71561" bIns="35780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accent3">
                    <a:lumMod val="50000"/>
                  </a:schemeClr>
                </a:solidFill>
              </a:rPr>
              <a:t>Supervised: Coin Recognition Revisited</a:t>
            </a:r>
            <a:endParaRPr lang="zh-CN" altLang="en-US" sz="2800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486907" y="-19434"/>
            <a:ext cx="3151893" cy="287702"/>
          </a:xfrm>
          <a:prstGeom prst="rect">
            <a:avLst/>
          </a:prstGeom>
          <a:noFill/>
        </p:spPr>
        <p:txBody>
          <a:bodyPr wrap="square" lIns="71561" tIns="35780" rIns="71561" bIns="35780" rtlCol="0">
            <a:spAutoFit/>
          </a:bodyPr>
          <a:lstStyle/>
          <a:p>
            <a:r>
              <a:rPr lang="en-US" altLang="zh-CN" b="1" i="1" dirty="0">
                <a:solidFill>
                  <a:schemeClr val="accent3">
                    <a:lumMod val="75000"/>
                  </a:schemeClr>
                </a:solidFill>
              </a:rPr>
              <a:t>Learning with Different Data Label </a:t>
            </a:r>
            <a:r>
              <a:rPr lang="en-US" altLang="zh-CN" b="1" i="1" dirty="0" smtClean="0">
                <a:solidFill>
                  <a:schemeClr val="accent3">
                    <a:lumMod val="75000"/>
                  </a:schemeClr>
                </a:solidFill>
              </a:rPr>
              <a:t>Y</a:t>
            </a:r>
            <a:endParaRPr lang="zh-CN" altLang="en-US" b="1" i="1" dirty="0">
              <a:solidFill>
                <a:schemeClr val="accent3">
                  <a:lumMod val="75000"/>
                </a:schemeClr>
              </a:solidFill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57205" y="1285441"/>
            <a:ext cx="2150252" cy="1301028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205" y="2596448"/>
            <a:ext cx="2588447" cy="1649421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5652" y="2439695"/>
            <a:ext cx="3799511" cy="1600200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6614" y="3992584"/>
            <a:ext cx="5329146" cy="767108"/>
          </a:xfrm>
          <a:prstGeom prst="rect">
            <a:avLst/>
          </a:prstGeom>
        </p:spPr>
      </p:pic>
      <p:pic>
        <p:nvPicPr>
          <p:cNvPr id="96" name="图片 9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6545" y="745230"/>
            <a:ext cx="1940655" cy="179556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矩形 150"/>
          <p:cNvSpPr/>
          <p:nvPr/>
        </p:nvSpPr>
        <p:spPr>
          <a:xfrm>
            <a:off x="401815" y="-20065"/>
            <a:ext cx="8545948" cy="881003"/>
          </a:xfrm>
          <a:prstGeom prst="rect">
            <a:avLst/>
          </a:prstGeom>
          <a:gradFill flip="none" rotWithShape="1">
            <a:gsLst>
              <a:gs pos="37000">
                <a:srgbClr val="ADE5BA">
                  <a:alpha val="64706"/>
                </a:srgbClr>
              </a:gs>
              <a:gs pos="96000">
                <a:srgbClr val="F4FEF8"/>
              </a:gs>
            </a:gsLst>
            <a:lin ang="5400000" scaled="0"/>
            <a:tileRect/>
          </a:gradFill>
          <a:ln>
            <a:noFill/>
          </a:ln>
          <a:effectLst>
            <a:outerShdw blurRad="5080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561" tIns="35780" rIns="71561" bIns="35780" spcCol="0" rtlCol="0" anchor="ctr"/>
          <a:lstStyle/>
          <a:p>
            <a:pPr algn="ctr"/>
            <a:endParaRPr lang="zh-CN" altLang="en-US"/>
          </a:p>
        </p:txBody>
      </p:sp>
      <p:sp>
        <p:nvSpPr>
          <p:cNvPr id="105" name="object 105"/>
          <p:cNvSpPr/>
          <p:nvPr/>
        </p:nvSpPr>
        <p:spPr>
          <a:xfrm>
            <a:off x="260637" y="4949162"/>
            <a:ext cx="2588447" cy="193043"/>
          </a:xfrm>
          <a:custGeom>
            <a:avLst/>
            <a:gdLst/>
            <a:ahLst/>
            <a:cxnLst/>
            <a:rect l="l" t="t" r="r" b="b"/>
            <a:pathLst>
              <a:path w="3027045" h="283845">
                <a:moveTo>
                  <a:pt x="0" y="0"/>
                </a:moveTo>
                <a:lnTo>
                  <a:pt x="3026664" y="0"/>
                </a:lnTo>
                <a:lnTo>
                  <a:pt x="3026664" y="283464"/>
                </a:lnTo>
                <a:lnTo>
                  <a:pt x="0" y="283464"/>
                </a:lnTo>
                <a:lnTo>
                  <a:pt x="0" y="0"/>
                </a:lnTo>
              </a:path>
            </a:pathLst>
          </a:custGeom>
          <a:solidFill>
            <a:srgbClr val="C6E4C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6" name="object 106"/>
          <p:cNvSpPr/>
          <p:nvPr/>
        </p:nvSpPr>
        <p:spPr>
          <a:xfrm>
            <a:off x="2849084" y="4949358"/>
            <a:ext cx="5603686" cy="193043"/>
          </a:xfrm>
          <a:custGeom>
            <a:avLst/>
            <a:gdLst/>
            <a:ahLst/>
            <a:cxnLst/>
            <a:rect l="l" t="t" r="r" b="b"/>
            <a:pathLst>
              <a:path w="6553200" h="283845">
                <a:moveTo>
                  <a:pt x="0" y="0"/>
                </a:moveTo>
                <a:lnTo>
                  <a:pt x="6553199" y="0"/>
                </a:lnTo>
                <a:lnTo>
                  <a:pt x="6553199" y="283464"/>
                </a:lnTo>
                <a:lnTo>
                  <a:pt x="0" y="283464"/>
                </a:lnTo>
                <a:lnTo>
                  <a:pt x="0" y="0"/>
                </a:lnTo>
              </a:path>
            </a:pathLst>
          </a:custGeom>
          <a:solidFill>
            <a:srgbClr val="A5D6A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0" name="object 140"/>
          <p:cNvSpPr/>
          <p:nvPr/>
        </p:nvSpPr>
        <p:spPr>
          <a:xfrm>
            <a:off x="8447981" y="4951047"/>
            <a:ext cx="432765" cy="193043"/>
          </a:xfrm>
          <a:custGeom>
            <a:avLst/>
            <a:gdLst/>
            <a:ahLst/>
            <a:cxnLst/>
            <a:rect l="l" t="t" r="r" b="b"/>
            <a:pathLst>
              <a:path w="506095" h="283845">
                <a:moveTo>
                  <a:pt x="0" y="0"/>
                </a:moveTo>
                <a:lnTo>
                  <a:pt x="505969" y="0"/>
                </a:lnTo>
                <a:lnTo>
                  <a:pt x="505969" y="283464"/>
                </a:lnTo>
                <a:lnTo>
                  <a:pt x="0" y="283464"/>
                </a:lnTo>
                <a:lnTo>
                  <a:pt x="0" y="0"/>
                </a:lnTo>
              </a:path>
            </a:pathLst>
          </a:custGeom>
          <a:solidFill>
            <a:srgbClr val="C6E4C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页脚占位符 1"/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0160"/>
            <a:r>
              <a:rPr lang="en-US" sz="1000" spc="16"/>
              <a:t>Machine Learning</a:t>
            </a:r>
            <a:endParaRPr lang="en-US" sz="100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7"/>
          </p:nvPr>
        </p:nvSpPr>
        <p:spPr>
          <a:xfrm>
            <a:off x="8495170" y="4973846"/>
            <a:ext cx="381181" cy="153888"/>
          </a:xfrm>
        </p:spPr>
        <p:txBody>
          <a:bodyPr/>
          <a:lstStyle/>
          <a:p>
            <a:pPr marL="51435"/>
            <a:fld id="{81D60167-4931-47E6-BA6A-407CBD079E47}" type="slidenum">
              <a:rPr lang="en-US" altLang="zh-CN" spc="20"/>
            </a:fld>
            <a:r>
              <a:rPr lang="en-US" altLang="zh-CN" spc="16"/>
              <a:t>/27</a:t>
            </a:r>
            <a:endParaRPr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36655" y="-20064"/>
            <a:ext cx="2150252" cy="287702"/>
          </a:xfrm>
          <a:prstGeom prst="rect">
            <a:avLst/>
          </a:prstGeom>
          <a:noFill/>
        </p:spPr>
        <p:txBody>
          <a:bodyPr wrap="square" lIns="71561" tIns="35780" rIns="71561" bIns="35780" rtlCol="0">
            <a:spAutoFit/>
          </a:bodyPr>
          <a:lstStyle/>
          <a:p>
            <a:r>
              <a:rPr lang="en-US" altLang="zh-CN" b="1" dirty="0">
                <a:solidFill>
                  <a:schemeClr val="accent3">
                    <a:lumMod val="75000"/>
                  </a:schemeClr>
                </a:solidFill>
              </a:rPr>
              <a:t>Types of Learning</a:t>
            </a:r>
            <a:endParaRPr lang="zh-CN" altLang="en-US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175071" y="314755"/>
            <a:ext cx="5929482" cy="503146"/>
          </a:xfrm>
          <a:prstGeom prst="rect">
            <a:avLst/>
          </a:prstGeom>
          <a:noFill/>
        </p:spPr>
        <p:txBody>
          <a:bodyPr wrap="square" lIns="71561" tIns="35780" rIns="71561" bIns="35780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accent3">
                    <a:lumMod val="50000"/>
                  </a:schemeClr>
                </a:solidFill>
              </a:rPr>
              <a:t>Unsupervised: Learning without </a:t>
            </a:r>
            <a:r>
              <a:rPr lang="en-US" altLang="zh-CN" sz="2800" i="1" dirty="0" smtClean="0">
                <a:solidFill>
                  <a:schemeClr val="accent3">
                    <a:lumMod val="50000"/>
                  </a:schemeClr>
                </a:solidFill>
              </a:rPr>
              <a:t>Y</a:t>
            </a:r>
            <a:endParaRPr lang="zh-CN" altLang="en-US" sz="2800" i="1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486907" y="-19434"/>
            <a:ext cx="3151893" cy="287702"/>
          </a:xfrm>
          <a:prstGeom prst="rect">
            <a:avLst/>
          </a:prstGeom>
          <a:noFill/>
        </p:spPr>
        <p:txBody>
          <a:bodyPr wrap="square" lIns="71561" tIns="35780" rIns="71561" bIns="35780" rtlCol="0">
            <a:spAutoFit/>
          </a:bodyPr>
          <a:lstStyle/>
          <a:p>
            <a:r>
              <a:rPr lang="en-US" altLang="zh-CN" b="1" i="1" dirty="0">
                <a:solidFill>
                  <a:schemeClr val="accent3">
                    <a:lumMod val="75000"/>
                  </a:schemeClr>
                </a:solidFill>
              </a:rPr>
              <a:t>Learning with Different Data Label </a:t>
            </a:r>
            <a:r>
              <a:rPr lang="en-US" altLang="zh-CN" b="1" i="1" dirty="0" smtClean="0">
                <a:solidFill>
                  <a:schemeClr val="accent3">
                    <a:lumMod val="75000"/>
                  </a:schemeClr>
                </a:solidFill>
              </a:rPr>
              <a:t>Y</a:t>
            </a:r>
            <a:endParaRPr lang="zh-CN" altLang="en-US" b="1" i="1" dirty="0">
              <a:solidFill>
                <a:schemeClr val="accent3">
                  <a:lumMod val="75000"/>
                </a:schemeClr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71600" y="817901"/>
            <a:ext cx="5716468" cy="2036306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2955638"/>
            <a:ext cx="4712447" cy="177587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矩形 150"/>
          <p:cNvSpPr/>
          <p:nvPr/>
        </p:nvSpPr>
        <p:spPr>
          <a:xfrm>
            <a:off x="401815" y="-20065"/>
            <a:ext cx="8545948" cy="881003"/>
          </a:xfrm>
          <a:prstGeom prst="rect">
            <a:avLst/>
          </a:prstGeom>
          <a:gradFill flip="none" rotWithShape="1">
            <a:gsLst>
              <a:gs pos="37000">
                <a:srgbClr val="ADE5BA">
                  <a:alpha val="64706"/>
                </a:srgbClr>
              </a:gs>
              <a:gs pos="96000">
                <a:srgbClr val="F4FEF8"/>
              </a:gs>
            </a:gsLst>
            <a:lin ang="5400000" scaled="0"/>
            <a:tileRect/>
          </a:gradFill>
          <a:ln>
            <a:noFill/>
          </a:ln>
          <a:effectLst>
            <a:outerShdw blurRad="5080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561" tIns="35780" rIns="71561" bIns="35780" spcCol="0" rtlCol="0" anchor="ctr"/>
          <a:lstStyle/>
          <a:p>
            <a:pPr algn="ctr"/>
            <a:endParaRPr lang="zh-CN" altLang="en-US"/>
          </a:p>
        </p:txBody>
      </p:sp>
      <p:sp>
        <p:nvSpPr>
          <p:cNvPr id="105" name="object 105"/>
          <p:cNvSpPr/>
          <p:nvPr/>
        </p:nvSpPr>
        <p:spPr>
          <a:xfrm>
            <a:off x="260637" y="4949162"/>
            <a:ext cx="2588447" cy="193043"/>
          </a:xfrm>
          <a:custGeom>
            <a:avLst/>
            <a:gdLst/>
            <a:ahLst/>
            <a:cxnLst/>
            <a:rect l="l" t="t" r="r" b="b"/>
            <a:pathLst>
              <a:path w="3027045" h="283845">
                <a:moveTo>
                  <a:pt x="0" y="0"/>
                </a:moveTo>
                <a:lnTo>
                  <a:pt x="3026664" y="0"/>
                </a:lnTo>
                <a:lnTo>
                  <a:pt x="3026664" y="283464"/>
                </a:lnTo>
                <a:lnTo>
                  <a:pt x="0" y="283464"/>
                </a:lnTo>
                <a:lnTo>
                  <a:pt x="0" y="0"/>
                </a:lnTo>
              </a:path>
            </a:pathLst>
          </a:custGeom>
          <a:solidFill>
            <a:srgbClr val="C6E4C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6" name="object 106"/>
          <p:cNvSpPr/>
          <p:nvPr/>
        </p:nvSpPr>
        <p:spPr>
          <a:xfrm>
            <a:off x="2849084" y="4949358"/>
            <a:ext cx="5603686" cy="193043"/>
          </a:xfrm>
          <a:custGeom>
            <a:avLst/>
            <a:gdLst/>
            <a:ahLst/>
            <a:cxnLst/>
            <a:rect l="l" t="t" r="r" b="b"/>
            <a:pathLst>
              <a:path w="6553200" h="283845">
                <a:moveTo>
                  <a:pt x="0" y="0"/>
                </a:moveTo>
                <a:lnTo>
                  <a:pt x="6553199" y="0"/>
                </a:lnTo>
                <a:lnTo>
                  <a:pt x="6553199" y="283464"/>
                </a:lnTo>
                <a:lnTo>
                  <a:pt x="0" y="283464"/>
                </a:lnTo>
                <a:lnTo>
                  <a:pt x="0" y="0"/>
                </a:lnTo>
              </a:path>
            </a:pathLst>
          </a:custGeom>
          <a:solidFill>
            <a:srgbClr val="A5D6A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0" name="object 140"/>
          <p:cNvSpPr/>
          <p:nvPr/>
        </p:nvSpPr>
        <p:spPr>
          <a:xfrm>
            <a:off x="8447981" y="4951047"/>
            <a:ext cx="432765" cy="193043"/>
          </a:xfrm>
          <a:custGeom>
            <a:avLst/>
            <a:gdLst/>
            <a:ahLst/>
            <a:cxnLst/>
            <a:rect l="l" t="t" r="r" b="b"/>
            <a:pathLst>
              <a:path w="506095" h="283845">
                <a:moveTo>
                  <a:pt x="0" y="0"/>
                </a:moveTo>
                <a:lnTo>
                  <a:pt x="505969" y="0"/>
                </a:lnTo>
                <a:lnTo>
                  <a:pt x="505969" y="283464"/>
                </a:lnTo>
                <a:lnTo>
                  <a:pt x="0" y="283464"/>
                </a:lnTo>
                <a:lnTo>
                  <a:pt x="0" y="0"/>
                </a:lnTo>
              </a:path>
            </a:pathLst>
          </a:custGeom>
          <a:solidFill>
            <a:srgbClr val="C6E4C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页脚占位符 1"/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0160"/>
            <a:r>
              <a:rPr lang="en-US" sz="1000" spc="16"/>
              <a:t>Machine Learning</a:t>
            </a:r>
            <a:endParaRPr lang="en-US" sz="100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7"/>
          </p:nvPr>
        </p:nvSpPr>
        <p:spPr>
          <a:xfrm>
            <a:off x="8495170" y="4973846"/>
            <a:ext cx="381181" cy="153888"/>
          </a:xfrm>
        </p:spPr>
        <p:txBody>
          <a:bodyPr/>
          <a:lstStyle/>
          <a:p>
            <a:pPr marL="51435"/>
            <a:fld id="{81D60167-4931-47E6-BA6A-407CBD079E47}" type="slidenum">
              <a:rPr lang="en-US" altLang="zh-CN" spc="20"/>
            </a:fld>
            <a:r>
              <a:rPr lang="en-US" altLang="zh-CN" spc="16"/>
              <a:t>/27</a:t>
            </a:r>
            <a:endParaRPr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36655" y="-20064"/>
            <a:ext cx="2150252" cy="287702"/>
          </a:xfrm>
          <a:prstGeom prst="rect">
            <a:avLst/>
          </a:prstGeom>
          <a:noFill/>
        </p:spPr>
        <p:txBody>
          <a:bodyPr wrap="square" lIns="71561" tIns="35780" rIns="71561" bIns="35780" rtlCol="0">
            <a:spAutoFit/>
          </a:bodyPr>
          <a:lstStyle/>
          <a:p>
            <a:r>
              <a:rPr lang="en-US" altLang="zh-CN" b="1" dirty="0">
                <a:solidFill>
                  <a:schemeClr val="accent3">
                    <a:lumMod val="75000"/>
                  </a:schemeClr>
                </a:solidFill>
              </a:rPr>
              <a:t>Types of Learning</a:t>
            </a:r>
            <a:endParaRPr lang="zh-CN" altLang="en-US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222318" y="333215"/>
            <a:ext cx="5929482" cy="503146"/>
          </a:xfrm>
          <a:prstGeom prst="rect">
            <a:avLst/>
          </a:prstGeom>
          <a:noFill/>
        </p:spPr>
        <p:txBody>
          <a:bodyPr wrap="square" lIns="71561" tIns="35780" rIns="71561" bIns="35780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accent3">
                    <a:lumMod val="50000"/>
                  </a:schemeClr>
                </a:solidFill>
              </a:rPr>
              <a:t>Unsupervised: Learning without </a:t>
            </a:r>
            <a:r>
              <a:rPr lang="en-US" altLang="zh-CN" sz="2800" i="1" dirty="0" smtClean="0">
                <a:solidFill>
                  <a:schemeClr val="accent3">
                    <a:lumMod val="50000"/>
                  </a:schemeClr>
                </a:solidFill>
              </a:rPr>
              <a:t>Y</a:t>
            </a:r>
            <a:endParaRPr lang="zh-CN" altLang="en-US" sz="2800" i="1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486907" y="-19434"/>
            <a:ext cx="3151893" cy="287702"/>
          </a:xfrm>
          <a:prstGeom prst="rect">
            <a:avLst/>
          </a:prstGeom>
          <a:noFill/>
        </p:spPr>
        <p:txBody>
          <a:bodyPr wrap="square" lIns="71561" tIns="35780" rIns="71561" bIns="35780" rtlCol="0">
            <a:spAutoFit/>
          </a:bodyPr>
          <a:lstStyle/>
          <a:p>
            <a:r>
              <a:rPr lang="en-US" altLang="zh-CN" b="1" i="1" dirty="0">
                <a:solidFill>
                  <a:schemeClr val="accent3">
                    <a:lumMod val="75000"/>
                  </a:schemeClr>
                </a:solidFill>
              </a:rPr>
              <a:t>Learning with Different Data Label </a:t>
            </a:r>
            <a:r>
              <a:rPr lang="en-US" altLang="zh-CN" b="1" i="1" dirty="0" err="1">
                <a:solidFill>
                  <a:schemeClr val="accent3">
                    <a:lumMod val="75000"/>
                  </a:schemeClr>
                </a:solidFill>
              </a:rPr>
              <a:t>Yn</a:t>
            </a:r>
            <a:endParaRPr lang="zh-CN" altLang="en-US" b="1" i="1" dirty="0">
              <a:solidFill>
                <a:schemeClr val="accent3">
                  <a:lumMod val="75000"/>
                </a:schemeClr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40515" y="816994"/>
            <a:ext cx="5716800" cy="2102859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018" y="2919854"/>
            <a:ext cx="4769300" cy="179729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矩形 150"/>
          <p:cNvSpPr/>
          <p:nvPr/>
        </p:nvSpPr>
        <p:spPr>
          <a:xfrm>
            <a:off x="401815" y="-20065"/>
            <a:ext cx="8545948" cy="881003"/>
          </a:xfrm>
          <a:prstGeom prst="rect">
            <a:avLst/>
          </a:prstGeom>
          <a:gradFill flip="none" rotWithShape="1">
            <a:gsLst>
              <a:gs pos="37000">
                <a:srgbClr val="ADE5BA">
                  <a:alpha val="64706"/>
                </a:srgbClr>
              </a:gs>
              <a:gs pos="96000">
                <a:srgbClr val="F4FEF8"/>
              </a:gs>
            </a:gsLst>
            <a:lin ang="5400000" scaled="0"/>
            <a:tileRect/>
          </a:gradFill>
          <a:ln>
            <a:noFill/>
          </a:ln>
          <a:effectLst>
            <a:outerShdw blurRad="5080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561" tIns="35780" rIns="71561" bIns="35780" spcCol="0" rtlCol="0" anchor="ctr"/>
          <a:lstStyle/>
          <a:p>
            <a:pPr algn="ctr"/>
            <a:endParaRPr lang="zh-CN" altLang="en-US"/>
          </a:p>
        </p:txBody>
      </p:sp>
      <p:sp>
        <p:nvSpPr>
          <p:cNvPr id="105" name="object 105"/>
          <p:cNvSpPr/>
          <p:nvPr/>
        </p:nvSpPr>
        <p:spPr>
          <a:xfrm>
            <a:off x="260637" y="4949162"/>
            <a:ext cx="2588447" cy="193043"/>
          </a:xfrm>
          <a:custGeom>
            <a:avLst/>
            <a:gdLst/>
            <a:ahLst/>
            <a:cxnLst/>
            <a:rect l="l" t="t" r="r" b="b"/>
            <a:pathLst>
              <a:path w="3027045" h="283845">
                <a:moveTo>
                  <a:pt x="0" y="0"/>
                </a:moveTo>
                <a:lnTo>
                  <a:pt x="3026664" y="0"/>
                </a:lnTo>
                <a:lnTo>
                  <a:pt x="3026664" y="283464"/>
                </a:lnTo>
                <a:lnTo>
                  <a:pt x="0" y="283464"/>
                </a:lnTo>
                <a:lnTo>
                  <a:pt x="0" y="0"/>
                </a:lnTo>
              </a:path>
            </a:pathLst>
          </a:custGeom>
          <a:solidFill>
            <a:srgbClr val="C6E4C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6" name="object 106"/>
          <p:cNvSpPr/>
          <p:nvPr/>
        </p:nvSpPr>
        <p:spPr>
          <a:xfrm>
            <a:off x="2849084" y="4949358"/>
            <a:ext cx="5603686" cy="193043"/>
          </a:xfrm>
          <a:custGeom>
            <a:avLst/>
            <a:gdLst/>
            <a:ahLst/>
            <a:cxnLst/>
            <a:rect l="l" t="t" r="r" b="b"/>
            <a:pathLst>
              <a:path w="6553200" h="283845">
                <a:moveTo>
                  <a:pt x="0" y="0"/>
                </a:moveTo>
                <a:lnTo>
                  <a:pt x="6553199" y="0"/>
                </a:lnTo>
                <a:lnTo>
                  <a:pt x="6553199" y="283464"/>
                </a:lnTo>
                <a:lnTo>
                  <a:pt x="0" y="283464"/>
                </a:lnTo>
                <a:lnTo>
                  <a:pt x="0" y="0"/>
                </a:lnTo>
              </a:path>
            </a:pathLst>
          </a:custGeom>
          <a:solidFill>
            <a:srgbClr val="A5D6A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0" name="object 140"/>
          <p:cNvSpPr/>
          <p:nvPr/>
        </p:nvSpPr>
        <p:spPr>
          <a:xfrm>
            <a:off x="8447981" y="4951047"/>
            <a:ext cx="432765" cy="193043"/>
          </a:xfrm>
          <a:custGeom>
            <a:avLst/>
            <a:gdLst/>
            <a:ahLst/>
            <a:cxnLst/>
            <a:rect l="l" t="t" r="r" b="b"/>
            <a:pathLst>
              <a:path w="506095" h="283845">
                <a:moveTo>
                  <a:pt x="0" y="0"/>
                </a:moveTo>
                <a:lnTo>
                  <a:pt x="505969" y="0"/>
                </a:lnTo>
                <a:lnTo>
                  <a:pt x="505969" y="283464"/>
                </a:lnTo>
                <a:lnTo>
                  <a:pt x="0" y="283464"/>
                </a:lnTo>
                <a:lnTo>
                  <a:pt x="0" y="0"/>
                </a:lnTo>
              </a:path>
            </a:pathLst>
          </a:custGeom>
          <a:solidFill>
            <a:srgbClr val="C6E4C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页脚占位符 1"/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0160"/>
            <a:r>
              <a:rPr lang="en-US" sz="1000" spc="16"/>
              <a:t>Machine Learning</a:t>
            </a:r>
            <a:endParaRPr lang="en-US" sz="100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7"/>
          </p:nvPr>
        </p:nvSpPr>
        <p:spPr>
          <a:xfrm>
            <a:off x="8495170" y="4973846"/>
            <a:ext cx="381181" cy="153888"/>
          </a:xfrm>
        </p:spPr>
        <p:txBody>
          <a:bodyPr/>
          <a:lstStyle/>
          <a:p>
            <a:pPr marL="51435"/>
            <a:fld id="{81D60167-4931-47E6-BA6A-407CBD079E47}" type="slidenum">
              <a:rPr lang="en-US" altLang="zh-CN" spc="20"/>
            </a:fld>
            <a:r>
              <a:rPr lang="en-US" altLang="zh-CN" spc="16"/>
              <a:t>/27</a:t>
            </a:r>
            <a:endParaRPr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36655" y="-20064"/>
            <a:ext cx="2150252" cy="287702"/>
          </a:xfrm>
          <a:prstGeom prst="rect">
            <a:avLst/>
          </a:prstGeom>
          <a:noFill/>
        </p:spPr>
        <p:txBody>
          <a:bodyPr wrap="square" lIns="71561" tIns="35780" rIns="71561" bIns="35780" rtlCol="0">
            <a:spAutoFit/>
          </a:bodyPr>
          <a:lstStyle/>
          <a:p>
            <a:r>
              <a:rPr lang="en-US" altLang="zh-CN" b="1" dirty="0">
                <a:solidFill>
                  <a:schemeClr val="accent3">
                    <a:lumMod val="75000"/>
                  </a:schemeClr>
                </a:solidFill>
              </a:rPr>
              <a:t>Types of Learning</a:t>
            </a:r>
            <a:endParaRPr lang="zh-CN" altLang="en-US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175071" y="314755"/>
            <a:ext cx="5929482" cy="503146"/>
          </a:xfrm>
          <a:prstGeom prst="rect">
            <a:avLst/>
          </a:prstGeom>
          <a:noFill/>
        </p:spPr>
        <p:txBody>
          <a:bodyPr wrap="square" lIns="71561" tIns="35780" rIns="71561" bIns="35780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accent3">
                    <a:lumMod val="50000"/>
                  </a:schemeClr>
                </a:solidFill>
              </a:rPr>
              <a:t>Unsupervised: Learning without </a:t>
            </a:r>
            <a:r>
              <a:rPr lang="en-US" altLang="zh-CN" sz="2800" i="1" dirty="0" smtClean="0">
                <a:solidFill>
                  <a:schemeClr val="accent3">
                    <a:lumMod val="50000"/>
                  </a:schemeClr>
                </a:solidFill>
              </a:rPr>
              <a:t>Y</a:t>
            </a:r>
            <a:endParaRPr lang="zh-CN" altLang="en-US" sz="2800" i="1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486907" y="-19434"/>
            <a:ext cx="3151893" cy="287702"/>
          </a:xfrm>
          <a:prstGeom prst="rect">
            <a:avLst/>
          </a:prstGeom>
          <a:noFill/>
        </p:spPr>
        <p:txBody>
          <a:bodyPr wrap="square" lIns="71561" tIns="35780" rIns="71561" bIns="35780" rtlCol="0">
            <a:spAutoFit/>
          </a:bodyPr>
          <a:lstStyle/>
          <a:p>
            <a:r>
              <a:rPr lang="en-US" altLang="zh-CN" b="1" i="1" dirty="0">
                <a:solidFill>
                  <a:schemeClr val="accent3">
                    <a:lumMod val="75000"/>
                  </a:schemeClr>
                </a:solidFill>
              </a:rPr>
              <a:t>Learning with Different Data Label </a:t>
            </a:r>
            <a:r>
              <a:rPr lang="en-US" altLang="zh-CN" b="1" i="1" dirty="0" smtClean="0">
                <a:solidFill>
                  <a:schemeClr val="accent3">
                    <a:lumMod val="75000"/>
                  </a:schemeClr>
                </a:solidFill>
              </a:rPr>
              <a:t>Y</a:t>
            </a:r>
            <a:endParaRPr lang="zh-CN" altLang="en-US" b="1" i="1" dirty="0">
              <a:solidFill>
                <a:schemeClr val="accent3">
                  <a:lumMod val="75000"/>
                </a:schemeClr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5800" y="885076"/>
            <a:ext cx="6151386" cy="296100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3740178"/>
            <a:ext cx="6705600" cy="10364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矩形 150"/>
          <p:cNvSpPr/>
          <p:nvPr/>
        </p:nvSpPr>
        <p:spPr>
          <a:xfrm>
            <a:off x="401815" y="-20065"/>
            <a:ext cx="8545948" cy="881003"/>
          </a:xfrm>
          <a:prstGeom prst="rect">
            <a:avLst/>
          </a:prstGeom>
          <a:gradFill flip="none" rotWithShape="1">
            <a:gsLst>
              <a:gs pos="37000">
                <a:srgbClr val="ADE5BA">
                  <a:alpha val="64706"/>
                </a:srgbClr>
              </a:gs>
              <a:gs pos="96000">
                <a:srgbClr val="F4FEF8"/>
              </a:gs>
            </a:gsLst>
            <a:lin ang="5400000" scaled="0"/>
            <a:tileRect/>
          </a:gradFill>
          <a:ln>
            <a:noFill/>
          </a:ln>
          <a:effectLst>
            <a:outerShdw blurRad="5080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561" tIns="35780" rIns="71561" bIns="35780" spcCol="0" rtlCol="0" anchor="ctr"/>
          <a:lstStyle/>
          <a:p>
            <a:pPr algn="ctr"/>
            <a:endParaRPr lang="zh-CN" altLang="en-US"/>
          </a:p>
        </p:txBody>
      </p:sp>
      <p:sp>
        <p:nvSpPr>
          <p:cNvPr id="105" name="object 105"/>
          <p:cNvSpPr/>
          <p:nvPr/>
        </p:nvSpPr>
        <p:spPr>
          <a:xfrm>
            <a:off x="260637" y="4949162"/>
            <a:ext cx="2588447" cy="193043"/>
          </a:xfrm>
          <a:custGeom>
            <a:avLst/>
            <a:gdLst/>
            <a:ahLst/>
            <a:cxnLst/>
            <a:rect l="l" t="t" r="r" b="b"/>
            <a:pathLst>
              <a:path w="3027045" h="283845">
                <a:moveTo>
                  <a:pt x="0" y="0"/>
                </a:moveTo>
                <a:lnTo>
                  <a:pt x="3026664" y="0"/>
                </a:lnTo>
                <a:lnTo>
                  <a:pt x="3026664" y="283464"/>
                </a:lnTo>
                <a:lnTo>
                  <a:pt x="0" y="283464"/>
                </a:lnTo>
                <a:lnTo>
                  <a:pt x="0" y="0"/>
                </a:lnTo>
              </a:path>
            </a:pathLst>
          </a:custGeom>
          <a:solidFill>
            <a:srgbClr val="C6E4C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6" name="object 106"/>
          <p:cNvSpPr/>
          <p:nvPr/>
        </p:nvSpPr>
        <p:spPr>
          <a:xfrm>
            <a:off x="2849084" y="4949358"/>
            <a:ext cx="5603686" cy="193043"/>
          </a:xfrm>
          <a:custGeom>
            <a:avLst/>
            <a:gdLst/>
            <a:ahLst/>
            <a:cxnLst/>
            <a:rect l="l" t="t" r="r" b="b"/>
            <a:pathLst>
              <a:path w="6553200" h="283845">
                <a:moveTo>
                  <a:pt x="0" y="0"/>
                </a:moveTo>
                <a:lnTo>
                  <a:pt x="6553199" y="0"/>
                </a:lnTo>
                <a:lnTo>
                  <a:pt x="6553199" y="283464"/>
                </a:lnTo>
                <a:lnTo>
                  <a:pt x="0" y="283464"/>
                </a:lnTo>
                <a:lnTo>
                  <a:pt x="0" y="0"/>
                </a:lnTo>
              </a:path>
            </a:pathLst>
          </a:custGeom>
          <a:solidFill>
            <a:srgbClr val="A5D6A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0" name="object 140"/>
          <p:cNvSpPr/>
          <p:nvPr/>
        </p:nvSpPr>
        <p:spPr>
          <a:xfrm>
            <a:off x="8447981" y="4951047"/>
            <a:ext cx="432765" cy="193043"/>
          </a:xfrm>
          <a:custGeom>
            <a:avLst/>
            <a:gdLst/>
            <a:ahLst/>
            <a:cxnLst/>
            <a:rect l="l" t="t" r="r" b="b"/>
            <a:pathLst>
              <a:path w="506095" h="283845">
                <a:moveTo>
                  <a:pt x="0" y="0"/>
                </a:moveTo>
                <a:lnTo>
                  <a:pt x="505969" y="0"/>
                </a:lnTo>
                <a:lnTo>
                  <a:pt x="505969" y="283464"/>
                </a:lnTo>
                <a:lnTo>
                  <a:pt x="0" y="283464"/>
                </a:lnTo>
                <a:lnTo>
                  <a:pt x="0" y="0"/>
                </a:lnTo>
              </a:path>
            </a:pathLst>
          </a:custGeom>
          <a:solidFill>
            <a:srgbClr val="C6E4C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页脚占位符 1"/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0160"/>
            <a:r>
              <a:rPr lang="en-US" sz="1000" spc="16"/>
              <a:t>Machine Learning</a:t>
            </a:r>
            <a:endParaRPr lang="en-US" sz="100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7"/>
          </p:nvPr>
        </p:nvSpPr>
        <p:spPr>
          <a:xfrm>
            <a:off x="8495170" y="4973846"/>
            <a:ext cx="381181" cy="153888"/>
          </a:xfrm>
        </p:spPr>
        <p:txBody>
          <a:bodyPr/>
          <a:lstStyle/>
          <a:p>
            <a:pPr marL="51435"/>
            <a:fld id="{81D60167-4931-47E6-BA6A-407CBD079E47}" type="slidenum">
              <a:rPr lang="en-US" altLang="zh-CN" spc="20"/>
            </a:fld>
            <a:r>
              <a:rPr lang="en-US" altLang="zh-CN" spc="16"/>
              <a:t>/27</a:t>
            </a:r>
            <a:endParaRPr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36655" y="-20064"/>
            <a:ext cx="2150252" cy="287702"/>
          </a:xfrm>
          <a:prstGeom prst="rect">
            <a:avLst/>
          </a:prstGeom>
          <a:noFill/>
        </p:spPr>
        <p:txBody>
          <a:bodyPr wrap="square" lIns="71561" tIns="35780" rIns="71561" bIns="35780" rtlCol="0">
            <a:spAutoFit/>
          </a:bodyPr>
          <a:lstStyle/>
          <a:p>
            <a:r>
              <a:rPr lang="en-US" altLang="zh-CN" b="1" dirty="0">
                <a:solidFill>
                  <a:schemeClr val="accent3">
                    <a:lumMod val="75000"/>
                  </a:schemeClr>
                </a:solidFill>
              </a:rPr>
              <a:t>Types of Learning</a:t>
            </a:r>
            <a:endParaRPr lang="zh-CN" altLang="en-US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175070" y="314755"/>
            <a:ext cx="7359329" cy="503146"/>
          </a:xfrm>
          <a:prstGeom prst="rect">
            <a:avLst/>
          </a:prstGeom>
          <a:noFill/>
        </p:spPr>
        <p:txBody>
          <a:bodyPr wrap="square" lIns="71561" tIns="35780" rIns="71561" bIns="35780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accent3">
                    <a:lumMod val="50000"/>
                  </a:schemeClr>
                </a:solidFill>
              </a:rPr>
              <a:t>Semi-supervised: Coin Recognition with Some </a:t>
            </a:r>
            <a:r>
              <a:rPr lang="en-US" altLang="zh-CN" sz="2800" i="1" dirty="0" smtClean="0">
                <a:solidFill>
                  <a:schemeClr val="accent3">
                    <a:lumMod val="50000"/>
                  </a:schemeClr>
                </a:solidFill>
              </a:rPr>
              <a:t>Y</a:t>
            </a:r>
            <a:endParaRPr lang="zh-CN" altLang="en-US" sz="2800" i="1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486907" y="-19434"/>
            <a:ext cx="3151893" cy="287702"/>
          </a:xfrm>
          <a:prstGeom prst="rect">
            <a:avLst/>
          </a:prstGeom>
          <a:noFill/>
        </p:spPr>
        <p:txBody>
          <a:bodyPr wrap="square" lIns="71561" tIns="35780" rIns="71561" bIns="35780" rtlCol="0">
            <a:spAutoFit/>
          </a:bodyPr>
          <a:lstStyle/>
          <a:p>
            <a:r>
              <a:rPr lang="en-US" altLang="zh-CN" b="1" i="1" dirty="0">
                <a:solidFill>
                  <a:schemeClr val="accent3">
                    <a:lumMod val="75000"/>
                  </a:schemeClr>
                </a:solidFill>
              </a:rPr>
              <a:t>Learning with Different Data Label </a:t>
            </a:r>
            <a:r>
              <a:rPr lang="en-US" altLang="zh-CN" b="1" i="1" dirty="0" smtClean="0">
                <a:solidFill>
                  <a:schemeClr val="accent3">
                    <a:lumMod val="75000"/>
                  </a:schemeClr>
                </a:solidFill>
              </a:rPr>
              <a:t>Y</a:t>
            </a:r>
            <a:endParaRPr lang="zh-CN" altLang="en-US" b="1" i="1" dirty="0">
              <a:solidFill>
                <a:schemeClr val="accent3">
                  <a:lumMod val="75000"/>
                </a:schemeClr>
              </a:solidFill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90600" y="875927"/>
            <a:ext cx="6902131" cy="216385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3007462"/>
            <a:ext cx="7751585" cy="1203351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7401" y="4208200"/>
            <a:ext cx="4953000" cy="73308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矩形 150"/>
          <p:cNvSpPr/>
          <p:nvPr/>
        </p:nvSpPr>
        <p:spPr>
          <a:xfrm>
            <a:off x="393545" y="-126591"/>
            <a:ext cx="8545948" cy="881003"/>
          </a:xfrm>
          <a:prstGeom prst="rect">
            <a:avLst/>
          </a:prstGeom>
          <a:gradFill flip="none" rotWithShape="1">
            <a:gsLst>
              <a:gs pos="37000">
                <a:srgbClr val="ADE5BA">
                  <a:alpha val="64706"/>
                </a:srgbClr>
              </a:gs>
              <a:gs pos="96000">
                <a:srgbClr val="F4FEF8"/>
              </a:gs>
            </a:gsLst>
            <a:lin ang="5400000" scaled="0"/>
            <a:tileRect/>
          </a:gradFill>
          <a:ln>
            <a:noFill/>
          </a:ln>
          <a:effectLst>
            <a:outerShdw blurRad="5080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561" tIns="35780" rIns="71561" bIns="35780" spcCol="0" rtlCol="0" anchor="ctr"/>
          <a:lstStyle/>
          <a:p>
            <a:pPr algn="ctr"/>
            <a:endParaRPr lang="zh-CN" altLang="en-US"/>
          </a:p>
        </p:txBody>
      </p:sp>
      <p:sp>
        <p:nvSpPr>
          <p:cNvPr id="105" name="object 105"/>
          <p:cNvSpPr/>
          <p:nvPr/>
        </p:nvSpPr>
        <p:spPr>
          <a:xfrm>
            <a:off x="260637" y="4949162"/>
            <a:ext cx="2588447" cy="193043"/>
          </a:xfrm>
          <a:custGeom>
            <a:avLst/>
            <a:gdLst/>
            <a:ahLst/>
            <a:cxnLst/>
            <a:rect l="l" t="t" r="r" b="b"/>
            <a:pathLst>
              <a:path w="3027045" h="283845">
                <a:moveTo>
                  <a:pt x="0" y="0"/>
                </a:moveTo>
                <a:lnTo>
                  <a:pt x="3026664" y="0"/>
                </a:lnTo>
                <a:lnTo>
                  <a:pt x="3026664" y="283464"/>
                </a:lnTo>
                <a:lnTo>
                  <a:pt x="0" y="283464"/>
                </a:lnTo>
                <a:lnTo>
                  <a:pt x="0" y="0"/>
                </a:lnTo>
              </a:path>
            </a:pathLst>
          </a:custGeom>
          <a:solidFill>
            <a:srgbClr val="C6E4C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6" name="object 106"/>
          <p:cNvSpPr/>
          <p:nvPr/>
        </p:nvSpPr>
        <p:spPr>
          <a:xfrm>
            <a:off x="2849084" y="4949358"/>
            <a:ext cx="5603686" cy="193043"/>
          </a:xfrm>
          <a:custGeom>
            <a:avLst/>
            <a:gdLst/>
            <a:ahLst/>
            <a:cxnLst/>
            <a:rect l="l" t="t" r="r" b="b"/>
            <a:pathLst>
              <a:path w="6553200" h="283845">
                <a:moveTo>
                  <a:pt x="0" y="0"/>
                </a:moveTo>
                <a:lnTo>
                  <a:pt x="6553199" y="0"/>
                </a:lnTo>
                <a:lnTo>
                  <a:pt x="6553199" y="283464"/>
                </a:lnTo>
                <a:lnTo>
                  <a:pt x="0" y="283464"/>
                </a:lnTo>
                <a:lnTo>
                  <a:pt x="0" y="0"/>
                </a:lnTo>
              </a:path>
            </a:pathLst>
          </a:custGeom>
          <a:solidFill>
            <a:srgbClr val="A5D6A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0" name="object 140"/>
          <p:cNvSpPr/>
          <p:nvPr/>
        </p:nvSpPr>
        <p:spPr>
          <a:xfrm>
            <a:off x="8447981" y="4951047"/>
            <a:ext cx="432765" cy="193043"/>
          </a:xfrm>
          <a:custGeom>
            <a:avLst/>
            <a:gdLst/>
            <a:ahLst/>
            <a:cxnLst/>
            <a:rect l="l" t="t" r="r" b="b"/>
            <a:pathLst>
              <a:path w="506095" h="283845">
                <a:moveTo>
                  <a:pt x="0" y="0"/>
                </a:moveTo>
                <a:lnTo>
                  <a:pt x="505969" y="0"/>
                </a:lnTo>
                <a:lnTo>
                  <a:pt x="505969" y="283464"/>
                </a:lnTo>
                <a:lnTo>
                  <a:pt x="0" y="283464"/>
                </a:lnTo>
                <a:lnTo>
                  <a:pt x="0" y="0"/>
                </a:lnTo>
              </a:path>
            </a:pathLst>
          </a:custGeom>
          <a:solidFill>
            <a:srgbClr val="C6E4C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页脚占位符 1"/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0160"/>
            <a:r>
              <a:rPr lang="en-US" sz="1000" spc="16"/>
              <a:t>Machine Learning</a:t>
            </a:r>
            <a:endParaRPr lang="en-US" sz="100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7"/>
          </p:nvPr>
        </p:nvSpPr>
        <p:spPr>
          <a:xfrm>
            <a:off x="8495170" y="4973846"/>
            <a:ext cx="381181" cy="153888"/>
          </a:xfrm>
        </p:spPr>
        <p:txBody>
          <a:bodyPr/>
          <a:lstStyle/>
          <a:p>
            <a:pPr marL="51435"/>
            <a:fld id="{81D60167-4931-47E6-BA6A-407CBD079E47}" type="slidenum">
              <a:rPr lang="en-US" altLang="zh-CN" spc="20"/>
            </a:fld>
            <a:r>
              <a:rPr lang="en-US" altLang="zh-CN" spc="16"/>
              <a:t>/27</a:t>
            </a:r>
            <a:endParaRPr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36655" y="-20064"/>
            <a:ext cx="2150252" cy="287702"/>
          </a:xfrm>
          <a:prstGeom prst="rect">
            <a:avLst/>
          </a:prstGeom>
          <a:noFill/>
        </p:spPr>
        <p:txBody>
          <a:bodyPr wrap="square" lIns="71561" tIns="35780" rIns="71561" bIns="35780" rtlCol="0">
            <a:spAutoFit/>
          </a:bodyPr>
          <a:lstStyle/>
          <a:p>
            <a:r>
              <a:rPr lang="en-US" altLang="zh-CN" b="1" dirty="0">
                <a:solidFill>
                  <a:schemeClr val="accent3">
                    <a:lumMod val="75000"/>
                  </a:schemeClr>
                </a:solidFill>
              </a:rPr>
              <a:t>Types of Learning</a:t>
            </a:r>
            <a:endParaRPr lang="zh-CN" altLang="en-US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168498" y="175914"/>
            <a:ext cx="7359329" cy="687812"/>
          </a:xfrm>
          <a:prstGeom prst="rect">
            <a:avLst/>
          </a:prstGeom>
          <a:noFill/>
        </p:spPr>
        <p:txBody>
          <a:bodyPr wrap="square" lIns="71561" tIns="35780" rIns="71561" bIns="35780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accent3">
                    <a:lumMod val="50000"/>
                  </a:schemeClr>
                </a:solidFill>
              </a:rPr>
              <a:t>Reinforcement Learning </a:t>
            </a:r>
            <a:endParaRPr lang="en-US" altLang="zh-CN" sz="2000" dirty="0">
              <a:solidFill>
                <a:schemeClr val="accent3">
                  <a:lumMod val="50000"/>
                </a:schemeClr>
              </a:solidFill>
            </a:endParaRPr>
          </a:p>
          <a:p>
            <a:pPr algn="ctr"/>
            <a:r>
              <a:rPr lang="en-US" altLang="zh-CN" sz="2000" dirty="0">
                <a:solidFill>
                  <a:schemeClr val="accent3">
                    <a:lumMod val="50000"/>
                  </a:schemeClr>
                </a:solidFill>
              </a:rPr>
              <a:t>A ‘very different</a:t>
            </a:r>
            <a:r>
              <a:rPr lang="en-US" altLang="zh-CN" sz="2000" dirty="0" smtClean="0">
                <a:solidFill>
                  <a:schemeClr val="accent3">
                    <a:lumMod val="50000"/>
                  </a:schemeClr>
                </a:solidFill>
              </a:rPr>
              <a:t>’ but </a:t>
            </a:r>
            <a:r>
              <a:rPr lang="en-US" altLang="zh-CN" sz="2000" dirty="0">
                <a:solidFill>
                  <a:schemeClr val="accent3">
                    <a:lumMod val="50000"/>
                  </a:schemeClr>
                </a:solidFill>
              </a:rPr>
              <a:t>natural way of learning</a:t>
            </a:r>
            <a:endParaRPr lang="zh-CN" altLang="en-US" sz="2000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486907" y="-19434"/>
            <a:ext cx="3151893" cy="287702"/>
          </a:xfrm>
          <a:prstGeom prst="rect">
            <a:avLst/>
          </a:prstGeom>
          <a:noFill/>
        </p:spPr>
        <p:txBody>
          <a:bodyPr wrap="square" lIns="71561" tIns="35780" rIns="71561" bIns="35780" rtlCol="0">
            <a:spAutoFit/>
          </a:bodyPr>
          <a:lstStyle/>
          <a:p>
            <a:r>
              <a:rPr lang="en-US" altLang="zh-CN" b="1" i="1" dirty="0">
                <a:solidFill>
                  <a:schemeClr val="accent3">
                    <a:lumMod val="75000"/>
                  </a:schemeClr>
                </a:solidFill>
              </a:rPr>
              <a:t>Learning with Different Data Label </a:t>
            </a:r>
            <a:r>
              <a:rPr lang="en-US" altLang="zh-CN" b="1" i="1" dirty="0" smtClean="0">
                <a:solidFill>
                  <a:schemeClr val="accent3">
                    <a:lumMod val="75000"/>
                  </a:schemeClr>
                </a:solidFill>
              </a:rPr>
              <a:t>Y</a:t>
            </a:r>
            <a:endParaRPr lang="zh-CN" altLang="en-US" b="1" i="1" dirty="0">
              <a:solidFill>
                <a:schemeClr val="accent3">
                  <a:lumMod val="75000"/>
                </a:schemeClr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1838" y="966948"/>
            <a:ext cx="7605362" cy="218146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945" y="3116477"/>
            <a:ext cx="7986362" cy="1185107"/>
          </a:xfrm>
          <a:prstGeom prst="rect">
            <a:avLst/>
          </a:prstGeom>
        </p:spPr>
      </p:pic>
      <p:sp>
        <p:nvSpPr>
          <p:cNvPr id="20" name="圆角矩形 32"/>
          <p:cNvSpPr/>
          <p:nvPr/>
        </p:nvSpPr>
        <p:spPr>
          <a:xfrm>
            <a:off x="533400" y="4415370"/>
            <a:ext cx="7287167" cy="450664"/>
          </a:xfrm>
          <a:prstGeom prst="roundRect">
            <a:avLst/>
          </a:prstGeom>
          <a:solidFill>
            <a:srgbClr val="FFFFC9"/>
          </a:solidFill>
          <a:ln>
            <a:noFill/>
          </a:ln>
          <a:effectLst>
            <a:glow rad="266700">
              <a:schemeClr val="tx1">
                <a:lumMod val="50000"/>
                <a:lumOff val="50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tx1"/>
                </a:solidFill>
              </a:rPr>
              <a:t>reinforcement: learn with </a:t>
            </a:r>
            <a:r>
              <a:rPr lang="en-US" altLang="zh-CN" sz="1600" dirty="0">
                <a:solidFill>
                  <a:schemeClr val="accent2"/>
                </a:solidFill>
              </a:rPr>
              <a:t>'partial/implicit information’ </a:t>
            </a:r>
            <a:r>
              <a:rPr lang="en-US" altLang="zh-CN" sz="1600" dirty="0">
                <a:solidFill>
                  <a:schemeClr val="tx1"/>
                </a:solidFill>
              </a:rPr>
              <a:t>(often sequentially) </a:t>
            </a:r>
            <a:endParaRPr lang="zh-CN" altLang="en-US" sz="16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矩形 150"/>
          <p:cNvSpPr/>
          <p:nvPr/>
        </p:nvSpPr>
        <p:spPr>
          <a:xfrm>
            <a:off x="393545" y="-126591"/>
            <a:ext cx="8545948" cy="881003"/>
          </a:xfrm>
          <a:prstGeom prst="rect">
            <a:avLst/>
          </a:prstGeom>
          <a:gradFill flip="none" rotWithShape="1">
            <a:gsLst>
              <a:gs pos="37000">
                <a:srgbClr val="ADE5BA">
                  <a:alpha val="64706"/>
                </a:srgbClr>
              </a:gs>
              <a:gs pos="96000">
                <a:srgbClr val="F4FEF8"/>
              </a:gs>
            </a:gsLst>
            <a:lin ang="5400000" scaled="0"/>
            <a:tileRect/>
          </a:gradFill>
          <a:ln>
            <a:noFill/>
          </a:ln>
          <a:effectLst>
            <a:outerShdw blurRad="5080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561" tIns="35780" rIns="71561" bIns="35780" spcCol="0" rtlCol="0" anchor="ctr"/>
          <a:lstStyle/>
          <a:p>
            <a:pPr algn="ctr"/>
            <a:endParaRPr lang="zh-CN" altLang="en-US"/>
          </a:p>
        </p:txBody>
      </p:sp>
      <p:sp>
        <p:nvSpPr>
          <p:cNvPr id="105" name="object 105"/>
          <p:cNvSpPr/>
          <p:nvPr/>
        </p:nvSpPr>
        <p:spPr>
          <a:xfrm>
            <a:off x="260637" y="4949162"/>
            <a:ext cx="2588447" cy="193043"/>
          </a:xfrm>
          <a:custGeom>
            <a:avLst/>
            <a:gdLst/>
            <a:ahLst/>
            <a:cxnLst/>
            <a:rect l="l" t="t" r="r" b="b"/>
            <a:pathLst>
              <a:path w="3027045" h="283845">
                <a:moveTo>
                  <a:pt x="0" y="0"/>
                </a:moveTo>
                <a:lnTo>
                  <a:pt x="3026664" y="0"/>
                </a:lnTo>
                <a:lnTo>
                  <a:pt x="3026664" y="283464"/>
                </a:lnTo>
                <a:lnTo>
                  <a:pt x="0" y="283464"/>
                </a:lnTo>
                <a:lnTo>
                  <a:pt x="0" y="0"/>
                </a:lnTo>
              </a:path>
            </a:pathLst>
          </a:custGeom>
          <a:solidFill>
            <a:srgbClr val="C6E4C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6" name="object 106"/>
          <p:cNvSpPr/>
          <p:nvPr/>
        </p:nvSpPr>
        <p:spPr>
          <a:xfrm>
            <a:off x="2849084" y="4949358"/>
            <a:ext cx="5603686" cy="193043"/>
          </a:xfrm>
          <a:custGeom>
            <a:avLst/>
            <a:gdLst/>
            <a:ahLst/>
            <a:cxnLst/>
            <a:rect l="l" t="t" r="r" b="b"/>
            <a:pathLst>
              <a:path w="6553200" h="283845">
                <a:moveTo>
                  <a:pt x="0" y="0"/>
                </a:moveTo>
                <a:lnTo>
                  <a:pt x="6553199" y="0"/>
                </a:lnTo>
                <a:lnTo>
                  <a:pt x="6553199" y="283464"/>
                </a:lnTo>
                <a:lnTo>
                  <a:pt x="0" y="283464"/>
                </a:lnTo>
                <a:lnTo>
                  <a:pt x="0" y="0"/>
                </a:lnTo>
              </a:path>
            </a:pathLst>
          </a:custGeom>
          <a:solidFill>
            <a:srgbClr val="A5D6A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0" name="object 140"/>
          <p:cNvSpPr/>
          <p:nvPr/>
        </p:nvSpPr>
        <p:spPr>
          <a:xfrm>
            <a:off x="8447981" y="4951047"/>
            <a:ext cx="432765" cy="193043"/>
          </a:xfrm>
          <a:custGeom>
            <a:avLst/>
            <a:gdLst/>
            <a:ahLst/>
            <a:cxnLst/>
            <a:rect l="l" t="t" r="r" b="b"/>
            <a:pathLst>
              <a:path w="506095" h="283845">
                <a:moveTo>
                  <a:pt x="0" y="0"/>
                </a:moveTo>
                <a:lnTo>
                  <a:pt x="505969" y="0"/>
                </a:lnTo>
                <a:lnTo>
                  <a:pt x="505969" y="283464"/>
                </a:lnTo>
                <a:lnTo>
                  <a:pt x="0" y="283464"/>
                </a:lnTo>
                <a:lnTo>
                  <a:pt x="0" y="0"/>
                </a:lnTo>
              </a:path>
            </a:pathLst>
          </a:custGeom>
          <a:solidFill>
            <a:srgbClr val="C6E4C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页脚占位符 1"/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0160"/>
            <a:r>
              <a:rPr lang="en-US" sz="1000" spc="16"/>
              <a:t>Machine Learning</a:t>
            </a:r>
            <a:endParaRPr lang="en-US" sz="100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7"/>
          </p:nvPr>
        </p:nvSpPr>
        <p:spPr>
          <a:xfrm>
            <a:off x="8495170" y="4973846"/>
            <a:ext cx="381181" cy="153888"/>
          </a:xfrm>
        </p:spPr>
        <p:txBody>
          <a:bodyPr/>
          <a:lstStyle/>
          <a:p>
            <a:pPr marL="51435"/>
            <a:fld id="{81D60167-4931-47E6-BA6A-407CBD079E47}" type="slidenum">
              <a:rPr lang="en-US" altLang="zh-CN" spc="20"/>
            </a:fld>
            <a:r>
              <a:rPr lang="en-US" altLang="zh-CN" spc="16"/>
              <a:t>/27</a:t>
            </a:r>
            <a:endParaRPr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36655" y="-20064"/>
            <a:ext cx="2150252" cy="287702"/>
          </a:xfrm>
          <a:prstGeom prst="rect">
            <a:avLst/>
          </a:prstGeom>
          <a:noFill/>
        </p:spPr>
        <p:txBody>
          <a:bodyPr wrap="square" lIns="71561" tIns="35780" rIns="71561" bIns="35780" rtlCol="0">
            <a:spAutoFit/>
          </a:bodyPr>
          <a:lstStyle/>
          <a:p>
            <a:r>
              <a:rPr lang="en-US" altLang="zh-CN" b="1" dirty="0">
                <a:solidFill>
                  <a:schemeClr val="accent3">
                    <a:lumMod val="75000"/>
                  </a:schemeClr>
                </a:solidFill>
              </a:rPr>
              <a:t>Types of Learning</a:t>
            </a:r>
            <a:endParaRPr lang="zh-CN" altLang="en-US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168498" y="133350"/>
            <a:ext cx="7359329" cy="687812"/>
          </a:xfrm>
          <a:prstGeom prst="rect">
            <a:avLst/>
          </a:prstGeom>
          <a:noFill/>
        </p:spPr>
        <p:txBody>
          <a:bodyPr wrap="square" lIns="71561" tIns="35780" rIns="71561" bIns="35780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accent3">
                    <a:lumMod val="50000"/>
                  </a:schemeClr>
                </a:solidFill>
              </a:rPr>
              <a:t>Reinforcement Learning </a:t>
            </a:r>
            <a:endParaRPr lang="en-US" altLang="zh-CN" sz="2000" dirty="0">
              <a:solidFill>
                <a:schemeClr val="accent3">
                  <a:lumMod val="50000"/>
                </a:schemeClr>
              </a:solidFill>
            </a:endParaRPr>
          </a:p>
          <a:p>
            <a:pPr algn="ctr"/>
            <a:r>
              <a:rPr lang="en-US" altLang="zh-CN" sz="2000" dirty="0">
                <a:solidFill>
                  <a:schemeClr val="accent3">
                    <a:lumMod val="50000"/>
                  </a:schemeClr>
                </a:solidFill>
              </a:rPr>
              <a:t>A ‘very different</a:t>
            </a:r>
            <a:r>
              <a:rPr lang="en-US" altLang="zh-CN" sz="2000" dirty="0" smtClean="0">
                <a:solidFill>
                  <a:schemeClr val="accent3">
                    <a:lumMod val="50000"/>
                  </a:schemeClr>
                </a:solidFill>
              </a:rPr>
              <a:t>’ but </a:t>
            </a:r>
            <a:r>
              <a:rPr lang="en-US" altLang="zh-CN" sz="2000" dirty="0">
                <a:solidFill>
                  <a:schemeClr val="accent3">
                    <a:lumMod val="50000"/>
                  </a:schemeClr>
                </a:solidFill>
              </a:rPr>
              <a:t>natural way of learning</a:t>
            </a:r>
            <a:endParaRPr lang="zh-CN" altLang="en-US" sz="2000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486907" y="-19434"/>
            <a:ext cx="3151893" cy="287702"/>
          </a:xfrm>
          <a:prstGeom prst="rect">
            <a:avLst/>
          </a:prstGeom>
          <a:noFill/>
        </p:spPr>
        <p:txBody>
          <a:bodyPr wrap="square" lIns="71561" tIns="35780" rIns="71561" bIns="35780" rtlCol="0">
            <a:spAutoFit/>
          </a:bodyPr>
          <a:lstStyle/>
          <a:p>
            <a:r>
              <a:rPr lang="en-US" altLang="zh-CN" b="1" i="1" dirty="0">
                <a:solidFill>
                  <a:schemeClr val="accent3">
                    <a:lumMod val="75000"/>
                  </a:schemeClr>
                </a:solidFill>
              </a:rPr>
              <a:t>Learning with Different Data Label </a:t>
            </a:r>
            <a:r>
              <a:rPr lang="en-US" altLang="zh-CN" b="1" i="1" dirty="0" smtClean="0">
                <a:solidFill>
                  <a:schemeClr val="accent3">
                    <a:lumMod val="75000"/>
                  </a:schemeClr>
                </a:solidFill>
              </a:rPr>
              <a:t>Y</a:t>
            </a:r>
            <a:endParaRPr lang="zh-CN" altLang="en-US" b="1" i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20" name="圆角矩形 32"/>
          <p:cNvSpPr/>
          <p:nvPr/>
        </p:nvSpPr>
        <p:spPr>
          <a:xfrm>
            <a:off x="329398" y="4415370"/>
            <a:ext cx="7287167" cy="450664"/>
          </a:xfrm>
          <a:prstGeom prst="roundRect">
            <a:avLst/>
          </a:prstGeom>
          <a:solidFill>
            <a:srgbClr val="FFFFC9"/>
          </a:solidFill>
          <a:ln>
            <a:noFill/>
          </a:ln>
          <a:effectLst>
            <a:glow rad="266700">
              <a:schemeClr val="tx1">
                <a:lumMod val="50000"/>
                <a:lumOff val="50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tx1"/>
                </a:solidFill>
              </a:rPr>
              <a:t>reinforcement: learn with </a:t>
            </a:r>
            <a:r>
              <a:rPr lang="en-US" altLang="zh-CN" sz="1600" dirty="0">
                <a:solidFill>
                  <a:schemeClr val="accent2"/>
                </a:solidFill>
              </a:rPr>
              <a:t>'partial/implicit information’ </a:t>
            </a:r>
            <a:r>
              <a:rPr lang="en-US" altLang="zh-CN" sz="1600" dirty="0">
                <a:solidFill>
                  <a:schemeClr val="tx1"/>
                </a:solidFill>
              </a:rPr>
              <a:t>(often sequentially) </a:t>
            </a:r>
            <a:endParaRPr lang="zh-CN" altLang="en-US" sz="1600" dirty="0">
              <a:solidFill>
                <a:schemeClr val="tx1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4800" y="875058"/>
            <a:ext cx="8245419" cy="2458692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438" y="3238761"/>
            <a:ext cx="7529162" cy="11172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矩形 150"/>
          <p:cNvSpPr/>
          <p:nvPr/>
        </p:nvSpPr>
        <p:spPr>
          <a:xfrm>
            <a:off x="401815" y="-20065"/>
            <a:ext cx="8545948" cy="881003"/>
          </a:xfrm>
          <a:prstGeom prst="rect">
            <a:avLst/>
          </a:prstGeom>
          <a:gradFill flip="none" rotWithShape="1">
            <a:gsLst>
              <a:gs pos="37000">
                <a:srgbClr val="ADE5BA">
                  <a:alpha val="64706"/>
                </a:srgbClr>
              </a:gs>
              <a:gs pos="96000">
                <a:srgbClr val="F4FEF8"/>
              </a:gs>
            </a:gsLst>
            <a:lin ang="5400000" scaled="0"/>
            <a:tileRect/>
          </a:gradFill>
          <a:ln>
            <a:noFill/>
          </a:ln>
          <a:effectLst>
            <a:outerShdw blurRad="5080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561" tIns="35780" rIns="71561" bIns="35780" spcCol="0" rtlCol="0" anchor="ctr"/>
          <a:lstStyle/>
          <a:p>
            <a:pPr algn="ctr"/>
            <a:endParaRPr lang="zh-CN" altLang="en-US"/>
          </a:p>
        </p:txBody>
      </p:sp>
      <p:sp>
        <p:nvSpPr>
          <p:cNvPr id="105" name="object 105"/>
          <p:cNvSpPr/>
          <p:nvPr/>
        </p:nvSpPr>
        <p:spPr>
          <a:xfrm>
            <a:off x="260637" y="4949162"/>
            <a:ext cx="2588447" cy="193043"/>
          </a:xfrm>
          <a:custGeom>
            <a:avLst/>
            <a:gdLst/>
            <a:ahLst/>
            <a:cxnLst/>
            <a:rect l="l" t="t" r="r" b="b"/>
            <a:pathLst>
              <a:path w="3027045" h="283845">
                <a:moveTo>
                  <a:pt x="0" y="0"/>
                </a:moveTo>
                <a:lnTo>
                  <a:pt x="3026664" y="0"/>
                </a:lnTo>
                <a:lnTo>
                  <a:pt x="3026664" y="283464"/>
                </a:lnTo>
                <a:lnTo>
                  <a:pt x="0" y="283464"/>
                </a:lnTo>
                <a:lnTo>
                  <a:pt x="0" y="0"/>
                </a:lnTo>
              </a:path>
            </a:pathLst>
          </a:custGeom>
          <a:solidFill>
            <a:srgbClr val="C6E4C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6" name="object 106"/>
          <p:cNvSpPr/>
          <p:nvPr/>
        </p:nvSpPr>
        <p:spPr>
          <a:xfrm>
            <a:off x="2849084" y="4949358"/>
            <a:ext cx="5603686" cy="193043"/>
          </a:xfrm>
          <a:custGeom>
            <a:avLst/>
            <a:gdLst/>
            <a:ahLst/>
            <a:cxnLst/>
            <a:rect l="l" t="t" r="r" b="b"/>
            <a:pathLst>
              <a:path w="6553200" h="283845">
                <a:moveTo>
                  <a:pt x="0" y="0"/>
                </a:moveTo>
                <a:lnTo>
                  <a:pt x="6553199" y="0"/>
                </a:lnTo>
                <a:lnTo>
                  <a:pt x="6553199" y="283464"/>
                </a:lnTo>
                <a:lnTo>
                  <a:pt x="0" y="283464"/>
                </a:lnTo>
                <a:lnTo>
                  <a:pt x="0" y="0"/>
                </a:lnTo>
              </a:path>
            </a:pathLst>
          </a:custGeom>
          <a:solidFill>
            <a:srgbClr val="A5D6A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0" name="object 140"/>
          <p:cNvSpPr/>
          <p:nvPr/>
        </p:nvSpPr>
        <p:spPr>
          <a:xfrm>
            <a:off x="8447981" y="4951047"/>
            <a:ext cx="432765" cy="193043"/>
          </a:xfrm>
          <a:custGeom>
            <a:avLst/>
            <a:gdLst/>
            <a:ahLst/>
            <a:cxnLst/>
            <a:rect l="l" t="t" r="r" b="b"/>
            <a:pathLst>
              <a:path w="506095" h="283845">
                <a:moveTo>
                  <a:pt x="0" y="0"/>
                </a:moveTo>
                <a:lnTo>
                  <a:pt x="505969" y="0"/>
                </a:lnTo>
                <a:lnTo>
                  <a:pt x="505969" y="283464"/>
                </a:lnTo>
                <a:lnTo>
                  <a:pt x="0" y="283464"/>
                </a:lnTo>
                <a:lnTo>
                  <a:pt x="0" y="0"/>
                </a:lnTo>
              </a:path>
            </a:pathLst>
          </a:custGeom>
          <a:solidFill>
            <a:srgbClr val="C6E4C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页脚占位符 1"/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0160"/>
            <a:r>
              <a:rPr lang="en-US" sz="1000" spc="16"/>
              <a:t>Machine Learning</a:t>
            </a:r>
            <a:endParaRPr lang="en-US" sz="100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7"/>
          </p:nvPr>
        </p:nvSpPr>
        <p:spPr>
          <a:xfrm>
            <a:off x="8495170" y="4973846"/>
            <a:ext cx="381181" cy="153888"/>
          </a:xfrm>
        </p:spPr>
        <p:txBody>
          <a:bodyPr/>
          <a:lstStyle/>
          <a:p>
            <a:pPr marL="51435"/>
            <a:fld id="{81D60167-4931-47E6-BA6A-407CBD079E47}" type="slidenum">
              <a:rPr lang="en-US" altLang="zh-CN" spc="20"/>
            </a:fld>
            <a:r>
              <a:rPr lang="en-US" altLang="zh-CN" spc="16"/>
              <a:t>/27</a:t>
            </a:r>
            <a:endParaRPr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36655" y="-20064"/>
            <a:ext cx="2150252" cy="287702"/>
          </a:xfrm>
          <a:prstGeom prst="rect">
            <a:avLst/>
          </a:prstGeom>
          <a:noFill/>
        </p:spPr>
        <p:txBody>
          <a:bodyPr wrap="square" lIns="71561" tIns="35780" rIns="71561" bIns="35780" rtlCol="0">
            <a:spAutoFit/>
          </a:bodyPr>
          <a:lstStyle/>
          <a:p>
            <a:r>
              <a:rPr lang="en-US" altLang="zh-CN" b="1" dirty="0" smtClean="0">
                <a:solidFill>
                  <a:schemeClr val="accent3">
                    <a:lumMod val="75000"/>
                  </a:schemeClr>
                </a:solidFill>
              </a:rPr>
              <a:t>The Learning Problem</a:t>
            </a:r>
            <a:endParaRPr lang="zh-CN" altLang="en-US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486907" y="-19434"/>
            <a:ext cx="2801843" cy="287702"/>
          </a:xfrm>
          <a:prstGeom prst="rect">
            <a:avLst/>
          </a:prstGeom>
          <a:noFill/>
        </p:spPr>
        <p:txBody>
          <a:bodyPr wrap="square" lIns="71561" tIns="35780" rIns="71561" bIns="35780" rtlCol="0">
            <a:spAutoFit/>
          </a:bodyPr>
          <a:lstStyle/>
          <a:p>
            <a:r>
              <a:rPr lang="en-US" altLang="zh-CN" b="1" i="1" dirty="0" smtClean="0">
                <a:solidFill>
                  <a:schemeClr val="accent3">
                    <a:lumMod val="75000"/>
                  </a:schemeClr>
                </a:solidFill>
              </a:rPr>
              <a:t>What is Machine Learning</a:t>
            </a:r>
            <a:endParaRPr lang="zh-CN" altLang="en-US" b="1" i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509520" y="395156"/>
            <a:ext cx="5929482" cy="503146"/>
          </a:xfrm>
          <a:prstGeom prst="rect">
            <a:avLst/>
          </a:prstGeom>
          <a:noFill/>
        </p:spPr>
        <p:txBody>
          <a:bodyPr wrap="square" lIns="71561" tIns="35780" rIns="71561" bIns="35780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accent3">
                    <a:lumMod val="50000"/>
                  </a:schemeClr>
                </a:solidFill>
              </a:rPr>
              <a:t>A More Concrete Definition</a:t>
            </a:r>
            <a:endParaRPr lang="zh-CN" altLang="en-US" sz="2800" dirty="0">
              <a:solidFill>
                <a:schemeClr val="accent3">
                  <a:lumMod val="50000"/>
                </a:schemeClr>
              </a:solidFill>
            </a:endParaRPr>
          </a:p>
        </p:txBody>
      </p:sp>
      <p:grpSp>
        <p:nvGrpSpPr>
          <p:cNvPr id="57" name="组合 56"/>
          <p:cNvGrpSpPr/>
          <p:nvPr/>
        </p:nvGrpSpPr>
        <p:grpSpPr>
          <a:xfrm>
            <a:off x="597292" y="861569"/>
            <a:ext cx="7884257" cy="675643"/>
            <a:chOff x="597292" y="861569"/>
            <a:chExt cx="7884257" cy="675643"/>
          </a:xfrm>
        </p:grpSpPr>
        <p:grpSp>
          <p:nvGrpSpPr>
            <p:cNvPr id="5" name="组合 4"/>
            <p:cNvGrpSpPr/>
            <p:nvPr/>
          </p:nvGrpSpPr>
          <p:grpSpPr>
            <a:xfrm>
              <a:off x="597292" y="863504"/>
              <a:ext cx="7884257" cy="673708"/>
              <a:chOff x="774700" y="1419225"/>
              <a:chExt cx="9220200" cy="2133600"/>
            </a:xfrm>
            <a:solidFill>
              <a:srgbClr val="FFFFC9"/>
            </a:solidFill>
          </p:grpSpPr>
          <p:sp>
            <p:nvSpPr>
              <p:cNvPr id="11" name="圆角矩形 10"/>
              <p:cNvSpPr/>
              <p:nvPr/>
            </p:nvSpPr>
            <p:spPr>
              <a:xfrm>
                <a:off x="994064" y="1638589"/>
                <a:ext cx="8991600" cy="1905000"/>
              </a:xfrm>
              <a:prstGeom prst="roundRect">
                <a:avLst/>
              </a:prstGeom>
              <a:grpFill/>
              <a:ln>
                <a:noFill/>
              </a:ln>
              <a:effectLst>
                <a:glow rad="266700">
                  <a:schemeClr val="tx1">
                    <a:lumMod val="50000"/>
                    <a:lumOff val="50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圆角矩形 11"/>
              <p:cNvSpPr/>
              <p:nvPr/>
            </p:nvSpPr>
            <p:spPr>
              <a:xfrm>
                <a:off x="774700" y="1419225"/>
                <a:ext cx="9220200" cy="2133600"/>
              </a:xfrm>
              <a:prstGeom prst="roundRect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sp>
          <p:nvSpPr>
            <p:cNvPr id="7" name="TextBox 6"/>
            <p:cNvSpPr txBox="1"/>
            <p:nvPr/>
          </p:nvSpPr>
          <p:spPr>
            <a:xfrm>
              <a:off x="792770" y="861569"/>
              <a:ext cx="7297824" cy="626257"/>
            </a:xfrm>
            <a:prstGeom prst="rect">
              <a:avLst/>
            </a:prstGeom>
            <a:noFill/>
          </p:spPr>
          <p:txBody>
            <a:bodyPr wrap="square" lIns="71561" tIns="35780" rIns="71561" bIns="35780" rtlCol="0">
              <a:spAutoFit/>
            </a:bodyPr>
            <a:lstStyle/>
            <a:p>
              <a:r>
                <a:rPr lang="en-US" altLang="zh-CN" sz="1800" dirty="0">
                  <a:solidFill>
                    <a:srgbClr val="7030A0"/>
                  </a:solidFill>
                </a:rPr>
                <a:t>Skill:</a:t>
              </a:r>
              <a:endParaRPr lang="en-US" altLang="zh-CN" sz="1800" dirty="0">
                <a:solidFill>
                  <a:srgbClr val="7030A0"/>
                </a:solidFill>
              </a:endParaRPr>
            </a:p>
            <a:p>
              <a:r>
                <a:rPr lang="en-US" altLang="zh-CN" sz="1800" dirty="0"/>
                <a:t>Improve some</a:t>
              </a:r>
              <a:r>
                <a:rPr lang="en-US" altLang="zh-CN" sz="1800" dirty="0">
                  <a:solidFill>
                    <a:srgbClr val="7030A0"/>
                  </a:solidFill>
                </a:rPr>
                <a:t> </a:t>
              </a:r>
              <a:r>
                <a:rPr lang="en-US" altLang="zh-CN" sz="1800" dirty="0">
                  <a:solidFill>
                    <a:schemeClr val="accent2">
                      <a:lumMod val="75000"/>
                    </a:schemeClr>
                  </a:solidFill>
                </a:rPr>
                <a:t>performance measure</a:t>
              </a:r>
              <a:r>
                <a:rPr lang="en-US" altLang="zh-CN" sz="1800" dirty="0">
                  <a:solidFill>
                    <a:srgbClr val="7030A0"/>
                  </a:solidFill>
                </a:rPr>
                <a:t> </a:t>
              </a:r>
              <a:r>
                <a:rPr lang="en-US" altLang="zh-CN" sz="1800" dirty="0"/>
                <a:t>(e.g. prediction accuracy)</a:t>
              </a:r>
              <a:endParaRPr lang="zh-CN" altLang="en-US" sz="1800" dirty="0"/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1363406" y="4444666"/>
            <a:ext cx="6531710" cy="303679"/>
            <a:chOff x="774700" y="1419225"/>
            <a:chExt cx="9220200" cy="2133600"/>
          </a:xfrm>
          <a:solidFill>
            <a:srgbClr val="FFFFC9"/>
          </a:solidFill>
        </p:grpSpPr>
        <p:sp>
          <p:nvSpPr>
            <p:cNvPr id="30" name="圆角矩形 29"/>
            <p:cNvSpPr/>
            <p:nvPr/>
          </p:nvSpPr>
          <p:spPr>
            <a:xfrm>
              <a:off x="994064" y="1638589"/>
              <a:ext cx="8991600" cy="1905000"/>
            </a:xfrm>
            <a:prstGeom prst="roundRect">
              <a:avLst/>
            </a:prstGeom>
            <a:grpFill/>
            <a:ln>
              <a:noFill/>
            </a:ln>
            <a:effectLst>
              <a:glow rad="266700">
                <a:schemeClr val="tx1">
                  <a:lumMod val="50000"/>
                  <a:lumOff val="50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圆角矩形 30"/>
            <p:cNvSpPr/>
            <p:nvPr/>
          </p:nvSpPr>
          <p:spPr>
            <a:xfrm>
              <a:off x="774700" y="1419225"/>
              <a:ext cx="9220200" cy="2133600"/>
            </a:xfrm>
            <a:prstGeom prst="round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800" dirty="0">
                  <a:solidFill>
                    <a:schemeClr val="tx1"/>
                  </a:solidFill>
                </a:rPr>
                <a:t>Why use Machine Learning?</a:t>
              </a:r>
              <a:endParaRPr lang="zh-CN" altLang="en-US" sz="1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8" name="组合 57"/>
          <p:cNvGrpSpPr/>
          <p:nvPr/>
        </p:nvGrpSpPr>
        <p:grpSpPr>
          <a:xfrm>
            <a:off x="499553" y="1702480"/>
            <a:ext cx="7884257" cy="1409760"/>
            <a:chOff x="499553" y="1702480"/>
            <a:chExt cx="7884257" cy="1409760"/>
          </a:xfrm>
        </p:grpSpPr>
        <p:sp>
          <p:nvSpPr>
            <p:cNvPr id="24" name="圆角矩形 23"/>
            <p:cNvSpPr/>
            <p:nvPr/>
          </p:nvSpPr>
          <p:spPr>
            <a:xfrm>
              <a:off x="687133" y="1845099"/>
              <a:ext cx="7688780" cy="1238529"/>
            </a:xfrm>
            <a:prstGeom prst="roundRect">
              <a:avLst/>
            </a:prstGeom>
            <a:solidFill>
              <a:srgbClr val="F0D5D4"/>
            </a:solidFill>
            <a:ln>
              <a:noFill/>
            </a:ln>
            <a:effectLst>
              <a:glow rad="266700">
                <a:schemeClr val="tx1">
                  <a:lumMod val="50000"/>
                  <a:lumOff val="50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  <p:sp>
          <p:nvSpPr>
            <p:cNvPr id="25" name="圆角矩形 24"/>
            <p:cNvSpPr/>
            <p:nvPr/>
          </p:nvSpPr>
          <p:spPr>
            <a:xfrm>
              <a:off x="499553" y="1702480"/>
              <a:ext cx="7884257" cy="1387152"/>
            </a:xfrm>
            <a:prstGeom prst="roundRect">
              <a:avLst/>
            </a:prstGeom>
            <a:solidFill>
              <a:srgbClr val="F0D5D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857929" y="1742571"/>
              <a:ext cx="7297825" cy="626257"/>
            </a:xfrm>
            <a:prstGeom prst="rect">
              <a:avLst/>
            </a:prstGeom>
            <a:noFill/>
          </p:spPr>
          <p:txBody>
            <a:bodyPr wrap="square" lIns="71561" tIns="35780" rIns="71561" bIns="35780" rtlCol="0">
              <a:spAutoFit/>
            </a:bodyPr>
            <a:lstStyle/>
            <a:p>
              <a:r>
                <a:rPr lang="en-US" altLang="zh-CN" sz="1800" dirty="0">
                  <a:solidFill>
                    <a:srgbClr val="C00000"/>
                  </a:solidFill>
                </a:rPr>
                <a:t>Machine Learning</a:t>
              </a:r>
              <a:r>
                <a:rPr lang="en-US" altLang="zh-CN" sz="1800" dirty="0"/>
                <a:t>: improving some </a:t>
              </a:r>
              <a:r>
                <a:rPr lang="en-US" altLang="zh-CN" sz="1800" dirty="0">
                  <a:solidFill>
                    <a:schemeClr val="accent2">
                      <a:lumMod val="75000"/>
                    </a:schemeClr>
                  </a:solidFill>
                </a:rPr>
                <a:t>performance measure</a:t>
              </a:r>
              <a:endParaRPr lang="en-US" altLang="zh-CN" sz="1800" dirty="0">
                <a:solidFill>
                  <a:schemeClr val="accent2">
                    <a:lumMod val="75000"/>
                  </a:schemeClr>
                </a:solidFill>
              </a:endParaRPr>
            </a:p>
            <a:p>
              <a:r>
                <a:rPr lang="en-US" altLang="zh-CN" sz="1800" dirty="0">
                  <a:solidFill>
                    <a:srgbClr val="0E24F0"/>
                  </a:solidFill>
                </a:rPr>
                <a:t>                                   </a:t>
              </a:r>
              <a:r>
                <a:rPr lang="en-US" altLang="zh-CN" sz="1800" dirty="0"/>
                <a:t>with experience </a:t>
              </a:r>
              <a:r>
                <a:rPr lang="en-US" altLang="zh-CN" sz="1800" dirty="0">
                  <a:solidFill>
                    <a:srgbClr val="FF0000"/>
                  </a:solidFill>
                </a:rPr>
                <a:t>computed</a:t>
              </a:r>
              <a:r>
                <a:rPr lang="en-US" altLang="zh-CN" sz="1800" dirty="0"/>
                <a:t> from </a:t>
              </a:r>
              <a:r>
                <a:rPr lang="en-US" altLang="zh-CN" sz="1800" dirty="0">
                  <a:solidFill>
                    <a:srgbClr val="0E24F0"/>
                  </a:solidFill>
                </a:rPr>
                <a:t>data</a:t>
              </a:r>
              <a:endParaRPr lang="zh-CN" altLang="en-US" sz="1800" dirty="0">
                <a:solidFill>
                  <a:srgbClr val="0E24F0"/>
                </a:solidFill>
              </a:endParaRPr>
            </a:p>
          </p:txBody>
        </p:sp>
        <p:grpSp>
          <p:nvGrpSpPr>
            <p:cNvPr id="56" name="组合 55"/>
            <p:cNvGrpSpPr/>
            <p:nvPr/>
          </p:nvGrpSpPr>
          <p:grpSpPr>
            <a:xfrm>
              <a:off x="2486906" y="2208984"/>
              <a:ext cx="4626300" cy="903256"/>
              <a:chOff x="2486906" y="2208984"/>
              <a:chExt cx="4626300" cy="903256"/>
            </a:xfrm>
          </p:grpSpPr>
          <p:sp>
            <p:nvSpPr>
              <p:cNvPr id="33" name="TextBox 32"/>
              <p:cNvSpPr txBox="1"/>
              <p:nvPr/>
            </p:nvSpPr>
            <p:spPr>
              <a:xfrm>
                <a:off x="2486906" y="2465066"/>
                <a:ext cx="932049" cy="349258"/>
              </a:xfrm>
              <a:prstGeom prst="rect">
                <a:avLst/>
              </a:prstGeom>
              <a:noFill/>
            </p:spPr>
            <p:txBody>
              <a:bodyPr wrap="square" lIns="71561" tIns="35780" rIns="71561" bIns="35780" rtlCol="0">
                <a:spAutoFit/>
              </a:bodyPr>
              <a:lstStyle/>
              <a:p>
                <a:r>
                  <a:rPr lang="en-US" altLang="zh-CN" sz="1800" dirty="0">
                    <a:solidFill>
                      <a:srgbClr val="0E24F0"/>
                    </a:solidFill>
                  </a:rPr>
                  <a:t>data</a:t>
                </a:r>
                <a:endParaRPr lang="zh-CN" altLang="en-US" sz="1800" dirty="0">
                  <a:solidFill>
                    <a:srgbClr val="0E24F0"/>
                  </a:solidFill>
                </a:endParaRPr>
              </a:p>
            </p:txBody>
          </p:sp>
          <p:sp>
            <p:nvSpPr>
              <p:cNvPr id="34" name="TextBox 33"/>
              <p:cNvSpPr txBox="1"/>
              <p:nvPr/>
            </p:nvSpPr>
            <p:spPr>
              <a:xfrm>
                <a:off x="5399249" y="2208984"/>
                <a:ext cx="1713957" cy="903256"/>
              </a:xfrm>
              <a:prstGeom prst="rect">
                <a:avLst/>
              </a:prstGeom>
              <a:noFill/>
            </p:spPr>
            <p:txBody>
              <a:bodyPr wrap="square" lIns="71561" tIns="35780" rIns="71561" bIns="35780" rtlCol="0">
                <a:spAutoFit/>
              </a:bodyPr>
              <a:lstStyle/>
              <a:p>
                <a:r>
                  <a:rPr lang="en-US" altLang="zh-CN" sz="1800" dirty="0">
                    <a:solidFill>
                      <a:schemeClr val="accent2">
                        <a:lumMod val="75000"/>
                      </a:schemeClr>
                    </a:solidFill>
                  </a:rPr>
                  <a:t>improved performance measure</a:t>
                </a:r>
                <a:endParaRPr lang="zh-CN" altLang="en-US" sz="1800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  <p:cxnSp>
            <p:nvCxnSpPr>
              <p:cNvPr id="35" name="直接箭头连接符 34"/>
              <p:cNvCxnSpPr/>
              <p:nvPr/>
            </p:nvCxnSpPr>
            <p:spPr>
              <a:xfrm>
                <a:off x="3399136" y="2622056"/>
                <a:ext cx="501454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直接箭头连接符 35"/>
              <p:cNvCxnSpPr/>
              <p:nvPr/>
            </p:nvCxnSpPr>
            <p:spPr>
              <a:xfrm>
                <a:off x="4767478" y="2618273"/>
                <a:ext cx="613962" cy="1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矩形 36"/>
              <p:cNvSpPr/>
              <p:nvPr/>
            </p:nvSpPr>
            <p:spPr>
              <a:xfrm>
                <a:off x="3896771" y="2455943"/>
                <a:ext cx="870707" cy="323102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1561" tIns="35780" rIns="71561" bIns="35780" spcCol="0" rtlCol="0" anchor="ctr"/>
              <a:lstStyle/>
              <a:p>
                <a:pPr algn="ctr"/>
                <a:r>
                  <a:rPr lang="en-US" altLang="zh-CN" sz="1800" dirty="0">
                    <a:solidFill>
                      <a:srgbClr val="C00000"/>
                    </a:solidFill>
                  </a:rPr>
                  <a:t>ML</a:t>
                </a:r>
                <a:endParaRPr lang="zh-CN" altLang="en-US" sz="1800" dirty="0">
                  <a:solidFill>
                    <a:srgbClr val="C00000"/>
                  </a:solidFill>
                </a:endParaRPr>
              </a:p>
            </p:txBody>
          </p:sp>
        </p:grpSp>
      </p:grpSp>
      <p:grpSp>
        <p:nvGrpSpPr>
          <p:cNvPr id="50" name="组合 49"/>
          <p:cNvGrpSpPr/>
          <p:nvPr/>
        </p:nvGrpSpPr>
        <p:grpSpPr>
          <a:xfrm>
            <a:off x="646656" y="3297281"/>
            <a:ext cx="7884257" cy="829179"/>
            <a:chOff x="756228" y="5000625"/>
            <a:chExt cx="9220200" cy="1219200"/>
          </a:xfrm>
        </p:grpSpPr>
        <p:grpSp>
          <p:nvGrpSpPr>
            <p:cNvPr id="26" name="组合 25"/>
            <p:cNvGrpSpPr/>
            <p:nvPr/>
          </p:nvGrpSpPr>
          <p:grpSpPr>
            <a:xfrm>
              <a:off x="756228" y="5000625"/>
              <a:ext cx="9220200" cy="1219200"/>
              <a:chOff x="774700" y="1419225"/>
              <a:chExt cx="9220200" cy="2133600"/>
            </a:xfrm>
            <a:solidFill>
              <a:srgbClr val="C2FEF3"/>
            </a:solidFill>
          </p:grpSpPr>
          <p:sp>
            <p:nvSpPr>
              <p:cNvPr id="27" name="圆角矩形 26"/>
              <p:cNvSpPr/>
              <p:nvPr/>
            </p:nvSpPr>
            <p:spPr>
              <a:xfrm>
                <a:off x="994064" y="1638589"/>
                <a:ext cx="8991600" cy="1905000"/>
              </a:xfrm>
              <a:prstGeom prst="roundRect">
                <a:avLst/>
              </a:prstGeom>
              <a:grpFill/>
              <a:ln>
                <a:noFill/>
              </a:ln>
              <a:effectLst>
                <a:glow rad="266700">
                  <a:schemeClr val="tx1">
                    <a:lumMod val="50000"/>
                    <a:lumOff val="50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0" dirty="0"/>
              </a:p>
            </p:txBody>
          </p:sp>
          <p:sp>
            <p:nvSpPr>
              <p:cNvPr id="28" name="圆角矩形 27"/>
              <p:cNvSpPr/>
              <p:nvPr/>
            </p:nvSpPr>
            <p:spPr>
              <a:xfrm>
                <a:off x="774700" y="1419225"/>
                <a:ext cx="9220200" cy="2133600"/>
              </a:xfrm>
              <a:prstGeom prst="roundRect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sp>
          <p:nvSpPr>
            <p:cNvPr id="21" name="剪去同侧角的矩形 20"/>
            <p:cNvSpPr/>
            <p:nvPr/>
          </p:nvSpPr>
          <p:spPr>
            <a:xfrm>
              <a:off x="765464" y="5000625"/>
              <a:ext cx="9210964" cy="544080"/>
            </a:xfrm>
            <a:prstGeom prst="snip2SameRect">
              <a:avLst/>
            </a:prstGeom>
            <a:gradFill>
              <a:gsLst>
                <a:gs pos="67000">
                  <a:srgbClr val="00B050"/>
                </a:gs>
                <a:gs pos="100000">
                  <a:srgbClr val="F4FEF8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1800" dirty="0"/>
                <a:t>An Application in Computational Finance</a:t>
              </a:r>
              <a:endParaRPr lang="zh-CN" altLang="en-US" sz="1800" dirty="0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2298701" y="5624631"/>
              <a:ext cx="1699579" cy="543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800" dirty="0">
                  <a:solidFill>
                    <a:srgbClr val="0E24F0"/>
                  </a:solidFill>
                </a:rPr>
                <a:t>stock data</a:t>
              </a:r>
              <a:endParaRPr lang="zh-CN" altLang="en-US" sz="1800" dirty="0">
                <a:solidFill>
                  <a:srgbClr val="0E24F0"/>
                </a:solidFill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6314123" y="5605760"/>
              <a:ext cx="2918776" cy="543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800" dirty="0">
                  <a:solidFill>
                    <a:schemeClr val="accent2">
                      <a:lumMod val="75000"/>
                    </a:schemeClr>
                  </a:solidFill>
                </a:rPr>
                <a:t>more investment gain</a:t>
              </a:r>
              <a:endParaRPr lang="zh-CN" altLang="en-US" sz="1800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cxnSp>
          <p:nvCxnSpPr>
            <p:cNvPr id="53" name="直接箭头连接符 52"/>
            <p:cNvCxnSpPr/>
            <p:nvPr/>
          </p:nvCxnSpPr>
          <p:spPr>
            <a:xfrm>
              <a:off x="3975100" y="5855464"/>
              <a:ext cx="586423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箭头连接符 53"/>
            <p:cNvCxnSpPr/>
            <p:nvPr/>
          </p:nvCxnSpPr>
          <p:spPr>
            <a:xfrm>
              <a:off x="5575302" y="5849902"/>
              <a:ext cx="717995" cy="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矩形 54"/>
            <p:cNvSpPr/>
            <p:nvPr/>
          </p:nvSpPr>
          <p:spPr>
            <a:xfrm>
              <a:off x="4557059" y="5611216"/>
              <a:ext cx="1018243" cy="47508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800" dirty="0">
                  <a:solidFill>
                    <a:srgbClr val="C00000"/>
                  </a:solidFill>
                </a:rPr>
                <a:t>ML</a:t>
              </a:r>
              <a:endParaRPr lang="zh-CN" altLang="en-US" sz="1800" dirty="0">
                <a:solidFill>
                  <a:srgbClr val="C00000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矩形 150"/>
          <p:cNvSpPr/>
          <p:nvPr/>
        </p:nvSpPr>
        <p:spPr>
          <a:xfrm>
            <a:off x="401815" y="-20065"/>
            <a:ext cx="8545948" cy="881003"/>
          </a:xfrm>
          <a:prstGeom prst="rect">
            <a:avLst/>
          </a:prstGeom>
          <a:gradFill flip="none" rotWithShape="1">
            <a:gsLst>
              <a:gs pos="37000">
                <a:srgbClr val="ADE5BA">
                  <a:alpha val="64706"/>
                </a:srgbClr>
              </a:gs>
              <a:gs pos="96000">
                <a:srgbClr val="F4FEF8"/>
              </a:gs>
            </a:gsLst>
            <a:lin ang="5400000" scaled="0"/>
            <a:tileRect/>
          </a:gradFill>
          <a:ln>
            <a:noFill/>
          </a:ln>
          <a:effectLst>
            <a:outerShdw blurRad="5080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561" tIns="35780" rIns="71561" bIns="35780" spcCol="0" rtlCol="0" anchor="ctr"/>
          <a:lstStyle/>
          <a:p>
            <a:pPr algn="ctr"/>
            <a:endParaRPr lang="zh-CN" altLang="en-US"/>
          </a:p>
        </p:txBody>
      </p:sp>
      <p:sp>
        <p:nvSpPr>
          <p:cNvPr id="105" name="object 105"/>
          <p:cNvSpPr/>
          <p:nvPr/>
        </p:nvSpPr>
        <p:spPr>
          <a:xfrm>
            <a:off x="260637" y="4949162"/>
            <a:ext cx="2588447" cy="193043"/>
          </a:xfrm>
          <a:custGeom>
            <a:avLst/>
            <a:gdLst/>
            <a:ahLst/>
            <a:cxnLst/>
            <a:rect l="l" t="t" r="r" b="b"/>
            <a:pathLst>
              <a:path w="3027045" h="283845">
                <a:moveTo>
                  <a:pt x="0" y="0"/>
                </a:moveTo>
                <a:lnTo>
                  <a:pt x="3026664" y="0"/>
                </a:lnTo>
                <a:lnTo>
                  <a:pt x="3026664" y="283464"/>
                </a:lnTo>
                <a:lnTo>
                  <a:pt x="0" y="283464"/>
                </a:lnTo>
                <a:lnTo>
                  <a:pt x="0" y="0"/>
                </a:lnTo>
              </a:path>
            </a:pathLst>
          </a:custGeom>
          <a:solidFill>
            <a:srgbClr val="C6E4C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6" name="object 106"/>
          <p:cNvSpPr/>
          <p:nvPr/>
        </p:nvSpPr>
        <p:spPr>
          <a:xfrm>
            <a:off x="2849084" y="4949358"/>
            <a:ext cx="5603686" cy="193043"/>
          </a:xfrm>
          <a:custGeom>
            <a:avLst/>
            <a:gdLst/>
            <a:ahLst/>
            <a:cxnLst/>
            <a:rect l="l" t="t" r="r" b="b"/>
            <a:pathLst>
              <a:path w="6553200" h="283845">
                <a:moveTo>
                  <a:pt x="0" y="0"/>
                </a:moveTo>
                <a:lnTo>
                  <a:pt x="6553199" y="0"/>
                </a:lnTo>
                <a:lnTo>
                  <a:pt x="6553199" y="283464"/>
                </a:lnTo>
                <a:lnTo>
                  <a:pt x="0" y="283464"/>
                </a:lnTo>
                <a:lnTo>
                  <a:pt x="0" y="0"/>
                </a:lnTo>
              </a:path>
            </a:pathLst>
          </a:custGeom>
          <a:solidFill>
            <a:srgbClr val="A5D6A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0" name="object 140"/>
          <p:cNvSpPr/>
          <p:nvPr/>
        </p:nvSpPr>
        <p:spPr>
          <a:xfrm>
            <a:off x="8447981" y="4951047"/>
            <a:ext cx="432765" cy="193043"/>
          </a:xfrm>
          <a:custGeom>
            <a:avLst/>
            <a:gdLst/>
            <a:ahLst/>
            <a:cxnLst/>
            <a:rect l="l" t="t" r="r" b="b"/>
            <a:pathLst>
              <a:path w="506095" h="283845">
                <a:moveTo>
                  <a:pt x="0" y="0"/>
                </a:moveTo>
                <a:lnTo>
                  <a:pt x="505969" y="0"/>
                </a:lnTo>
                <a:lnTo>
                  <a:pt x="505969" y="283464"/>
                </a:lnTo>
                <a:lnTo>
                  <a:pt x="0" y="283464"/>
                </a:lnTo>
                <a:lnTo>
                  <a:pt x="0" y="0"/>
                </a:lnTo>
              </a:path>
            </a:pathLst>
          </a:custGeom>
          <a:solidFill>
            <a:srgbClr val="C6E4C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页脚占位符 1"/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0160"/>
            <a:r>
              <a:rPr lang="en-US" sz="1000" spc="16"/>
              <a:t>Machine Learning</a:t>
            </a:r>
            <a:endParaRPr lang="en-US" sz="100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7"/>
          </p:nvPr>
        </p:nvSpPr>
        <p:spPr>
          <a:xfrm>
            <a:off x="8495170" y="4973846"/>
            <a:ext cx="381181" cy="153888"/>
          </a:xfrm>
        </p:spPr>
        <p:txBody>
          <a:bodyPr/>
          <a:lstStyle/>
          <a:p>
            <a:pPr marL="51435"/>
            <a:fld id="{81D60167-4931-47E6-BA6A-407CBD079E47}" type="slidenum">
              <a:rPr lang="en-US" altLang="zh-CN" spc="20"/>
            </a:fld>
            <a:r>
              <a:rPr lang="en-US" altLang="zh-CN" spc="16"/>
              <a:t>/27</a:t>
            </a:r>
            <a:endParaRPr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36655" y="-20064"/>
            <a:ext cx="2150252" cy="287702"/>
          </a:xfrm>
          <a:prstGeom prst="rect">
            <a:avLst/>
          </a:prstGeom>
          <a:noFill/>
        </p:spPr>
        <p:txBody>
          <a:bodyPr wrap="square" lIns="71561" tIns="35780" rIns="71561" bIns="35780" rtlCol="0">
            <a:spAutoFit/>
          </a:bodyPr>
          <a:lstStyle/>
          <a:p>
            <a:r>
              <a:rPr lang="en-US" altLang="zh-CN" b="1" dirty="0">
                <a:solidFill>
                  <a:schemeClr val="accent3">
                    <a:lumMod val="75000"/>
                  </a:schemeClr>
                </a:solidFill>
              </a:rPr>
              <a:t>Types of Learning</a:t>
            </a:r>
            <a:endParaRPr lang="zh-CN" altLang="en-US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486907" y="-19434"/>
            <a:ext cx="3151893" cy="287702"/>
          </a:xfrm>
          <a:prstGeom prst="rect">
            <a:avLst/>
          </a:prstGeom>
          <a:noFill/>
        </p:spPr>
        <p:txBody>
          <a:bodyPr wrap="square" lIns="71561" tIns="35780" rIns="71561" bIns="35780" rtlCol="0">
            <a:spAutoFit/>
          </a:bodyPr>
          <a:lstStyle/>
          <a:p>
            <a:r>
              <a:rPr lang="en-US" altLang="zh-CN" b="1" i="1" dirty="0">
                <a:solidFill>
                  <a:schemeClr val="accent3">
                    <a:lumMod val="75000"/>
                  </a:schemeClr>
                </a:solidFill>
              </a:rPr>
              <a:t>Learning with Different Data Label </a:t>
            </a:r>
            <a:r>
              <a:rPr lang="en-US" altLang="zh-CN" b="1" i="1" dirty="0" smtClean="0">
                <a:solidFill>
                  <a:schemeClr val="accent3">
                    <a:lumMod val="75000"/>
                  </a:schemeClr>
                </a:solidFill>
              </a:rPr>
              <a:t>Y</a:t>
            </a:r>
            <a:endParaRPr lang="zh-CN" altLang="en-US" b="1" i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295400" y="133350"/>
            <a:ext cx="5929482" cy="503146"/>
          </a:xfrm>
          <a:prstGeom prst="rect">
            <a:avLst/>
          </a:prstGeom>
          <a:noFill/>
        </p:spPr>
        <p:txBody>
          <a:bodyPr wrap="square" lIns="71561" tIns="35780" rIns="71561" bIns="35780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accent3">
                    <a:lumMod val="50000"/>
                  </a:schemeClr>
                </a:solidFill>
              </a:rPr>
              <a:t>Mini Summary</a:t>
            </a:r>
            <a:endParaRPr lang="zh-CN" altLang="en-US" sz="2800" dirty="0">
              <a:solidFill>
                <a:schemeClr val="accent3">
                  <a:lumMod val="50000"/>
                </a:schemeClr>
              </a:solidFill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4220684" y="4494898"/>
            <a:ext cx="3475516" cy="303679"/>
            <a:chOff x="774700" y="1419225"/>
            <a:chExt cx="9220200" cy="2133600"/>
          </a:xfrm>
          <a:solidFill>
            <a:srgbClr val="FFFFC9"/>
          </a:solidFill>
        </p:grpSpPr>
        <p:sp>
          <p:nvSpPr>
            <p:cNvPr id="31" name="圆角矩形 30"/>
            <p:cNvSpPr/>
            <p:nvPr/>
          </p:nvSpPr>
          <p:spPr>
            <a:xfrm>
              <a:off x="994064" y="1638589"/>
              <a:ext cx="8991600" cy="1905000"/>
            </a:xfrm>
            <a:prstGeom prst="roundRect">
              <a:avLst/>
            </a:prstGeom>
            <a:grpFill/>
            <a:ln>
              <a:noFill/>
            </a:ln>
            <a:effectLst>
              <a:glow rad="266700">
                <a:schemeClr val="tx1">
                  <a:lumMod val="50000"/>
                  <a:lumOff val="50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圆角矩形 31"/>
            <p:cNvSpPr/>
            <p:nvPr/>
          </p:nvSpPr>
          <p:spPr>
            <a:xfrm>
              <a:off x="774700" y="1419225"/>
              <a:ext cx="9220200" cy="2133600"/>
            </a:xfrm>
            <a:prstGeom prst="round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solidFill>
                    <a:schemeClr val="tx1"/>
                  </a:solidFill>
                </a:rPr>
                <a:t>core tools: supervised learning</a:t>
              </a:r>
              <a:endParaRPr lang="zh-CN" altLang="en-US" sz="1600" dirty="0">
                <a:solidFill>
                  <a:schemeClr val="tx1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2595305" y="2417862"/>
            <a:ext cx="22474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 </a:t>
            </a:r>
            <a:endParaRPr lang="zh-CN" altLang="en-US" dirty="0"/>
          </a:p>
        </p:txBody>
      </p:sp>
      <p:pic>
        <p:nvPicPr>
          <p:cNvPr id="34" name="图片 3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" y="2619518"/>
            <a:ext cx="2719563" cy="1855066"/>
          </a:xfrm>
          <a:prstGeom prst="rect">
            <a:avLst/>
          </a:prstGeom>
        </p:spPr>
      </p:pic>
      <p:pic>
        <p:nvPicPr>
          <p:cNvPr id="36" name="图片 3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1960" y="2413619"/>
            <a:ext cx="4246640" cy="1771979"/>
          </a:xfrm>
          <a:prstGeom prst="rect">
            <a:avLst/>
          </a:prstGeom>
        </p:spPr>
      </p:pic>
      <p:pic>
        <p:nvPicPr>
          <p:cNvPr id="38" name="图片 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743" y="1320421"/>
            <a:ext cx="2426586" cy="1959935"/>
          </a:xfrm>
          <a:prstGeom prst="rect">
            <a:avLst/>
          </a:prstGeom>
        </p:spPr>
      </p:pic>
      <p:cxnSp>
        <p:nvCxnSpPr>
          <p:cNvPr id="40" name="直接箭头连接符 39"/>
          <p:cNvCxnSpPr/>
          <p:nvPr/>
        </p:nvCxnSpPr>
        <p:spPr>
          <a:xfrm>
            <a:off x="3092197" y="2952750"/>
            <a:ext cx="50976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4400" y="631889"/>
            <a:ext cx="4214044" cy="187023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矩形 150"/>
          <p:cNvSpPr/>
          <p:nvPr/>
        </p:nvSpPr>
        <p:spPr>
          <a:xfrm>
            <a:off x="401815" y="-20065"/>
            <a:ext cx="8545948" cy="881003"/>
          </a:xfrm>
          <a:prstGeom prst="rect">
            <a:avLst/>
          </a:prstGeom>
          <a:gradFill flip="none" rotWithShape="1">
            <a:gsLst>
              <a:gs pos="37000">
                <a:srgbClr val="ADE5BA">
                  <a:alpha val="64706"/>
                </a:srgbClr>
              </a:gs>
              <a:gs pos="96000">
                <a:srgbClr val="F4FEF8"/>
              </a:gs>
            </a:gsLst>
            <a:lin ang="5400000" scaled="0"/>
            <a:tileRect/>
          </a:gradFill>
          <a:ln>
            <a:noFill/>
          </a:ln>
          <a:effectLst>
            <a:outerShdw blurRad="5080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561" tIns="35780" rIns="71561" bIns="35780" spcCol="0" rtlCol="0" anchor="ctr"/>
          <a:lstStyle/>
          <a:p>
            <a:pPr algn="ctr"/>
            <a:endParaRPr lang="zh-CN" altLang="en-US"/>
          </a:p>
        </p:txBody>
      </p:sp>
      <p:sp>
        <p:nvSpPr>
          <p:cNvPr id="105" name="object 105"/>
          <p:cNvSpPr/>
          <p:nvPr/>
        </p:nvSpPr>
        <p:spPr>
          <a:xfrm>
            <a:off x="260637" y="4949162"/>
            <a:ext cx="2588447" cy="193043"/>
          </a:xfrm>
          <a:custGeom>
            <a:avLst/>
            <a:gdLst/>
            <a:ahLst/>
            <a:cxnLst/>
            <a:rect l="l" t="t" r="r" b="b"/>
            <a:pathLst>
              <a:path w="3027045" h="283845">
                <a:moveTo>
                  <a:pt x="0" y="0"/>
                </a:moveTo>
                <a:lnTo>
                  <a:pt x="3026664" y="0"/>
                </a:lnTo>
                <a:lnTo>
                  <a:pt x="3026664" y="283464"/>
                </a:lnTo>
                <a:lnTo>
                  <a:pt x="0" y="283464"/>
                </a:lnTo>
                <a:lnTo>
                  <a:pt x="0" y="0"/>
                </a:lnTo>
              </a:path>
            </a:pathLst>
          </a:custGeom>
          <a:solidFill>
            <a:srgbClr val="C6E4C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6" name="object 106"/>
          <p:cNvSpPr/>
          <p:nvPr/>
        </p:nvSpPr>
        <p:spPr>
          <a:xfrm>
            <a:off x="2849084" y="4949358"/>
            <a:ext cx="5603686" cy="193043"/>
          </a:xfrm>
          <a:custGeom>
            <a:avLst/>
            <a:gdLst/>
            <a:ahLst/>
            <a:cxnLst/>
            <a:rect l="l" t="t" r="r" b="b"/>
            <a:pathLst>
              <a:path w="6553200" h="283845">
                <a:moveTo>
                  <a:pt x="0" y="0"/>
                </a:moveTo>
                <a:lnTo>
                  <a:pt x="6553199" y="0"/>
                </a:lnTo>
                <a:lnTo>
                  <a:pt x="6553199" y="283464"/>
                </a:lnTo>
                <a:lnTo>
                  <a:pt x="0" y="283464"/>
                </a:lnTo>
                <a:lnTo>
                  <a:pt x="0" y="0"/>
                </a:lnTo>
              </a:path>
            </a:pathLst>
          </a:custGeom>
          <a:solidFill>
            <a:srgbClr val="A5D6A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0" name="object 140"/>
          <p:cNvSpPr/>
          <p:nvPr/>
        </p:nvSpPr>
        <p:spPr>
          <a:xfrm>
            <a:off x="8447981" y="4951047"/>
            <a:ext cx="432765" cy="193043"/>
          </a:xfrm>
          <a:custGeom>
            <a:avLst/>
            <a:gdLst/>
            <a:ahLst/>
            <a:cxnLst/>
            <a:rect l="l" t="t" r="r" b="b"/>
            <a:pathLst>
              <a:path w="506095" h="283845">
                <a:moveTo>
                  <a:pt x="0" y="0"/>
                </a:moveTo>
                <a:lnTo>
                  <a:pt x="505969" y="0"/>
                </a:lnTo>
                <a:lnTo>
                  <a:pt x="505969" y="283464"/>
                </a:lnTo>
                <a:lnTo>
                  <a:pt x="0" y="283464"/>
                </a:lnTo>
                <a:lnTo>
                  <a:pt x="0" y="0"/>
                </a:lnTo>
              </a:path>
            </a:pathLst>
          </a:custGeom>
          <a:solidFill>
            <a:srgbClr val="C6E4C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页脚占位符 1"/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0160"/>
            <a:r>
              <a:rPr lang="en-US" sz="1000" spc="16"/>
              <a:t>Machine Learning</a:t>
            </a:r>
            <a:endParaRPr lang="en-US" sz="100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7"/>
          </p:nvPr>
        </p:nvSpPr>
        <p:spPr>
          <a:xfrm>
            <a:off x="8495170" y="4973846"/>
            <a:ext cx="381181" cy="153888"/>
          </a:xfrm>
        </p:spPr>
        <p:txBody>
          <a:bodyPr/>
          <a:lstStyle/>
          <a:p>
            <a:pPr marL="51435"/>
            <a:fld id="{81D60167-4931-47E6-BA6A-407CBD079E47}" type="slidenum">
              <a:rPr lang="en-US" altLang="zh-CN" spc="20"/>
            </a:fld>
            <a:r>
              <a:rPr lang="en-US" altLang="zh-CN" spc="16"/>
              <a:t>/27</a:t>
            </a:r>
            <a:endParaRPr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36655" y="-20064"/>
            <a:ext cx="2150252" cy="287702"/>
          </a:xfrm>
          <a:prstGeom prst="rect">
            <a:avLst/>
          </a:prstGeom>
          <a:noFill/>
        </p:spPr>
        <p:txBody>
          <a:bodyPr wrap="square" lIns="71561" tIns="35780" rIns="71561" bIns="35780" rtlCol="0">
            <a:spAutoFit/>
          </a:bodyPr>
          <a:lstStyle/>
          <a:p>
            <a:r>
              <a:rPr lang="en-US" altLang="zh-CN" b="1" dirty="0">
                <a:solidFill>
                  <a:schemeClr val="accent3">
                    <a:lumMod val="75000"/>
                  </a:schemeClr>
                </a:solidFill>
              </a:rPr>
              <a:t>Types of Learning</a:t>
            </a:r>
            <a:endParaRPr lang="zh-CN" altLang="en-US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387626" y="816680"/>
            <a:ext cx="8028397" cy="1831270"/>
            <a:chOff x="879410" y="1503167"/>
            <a:chExt cx="9220200" cy="2133603"/>
          </a:xfrm>
          <a:solidFill>
            <a:srgbClr val="C2FEF3"/>
          </a:solidFill>
        </p:grpSpPr>
        <p:sp>
          <p:nvSpPr>
            <p:cNvPr id="11" name="圆角矩形 10"/>
            <p:cNvSpPr/>
            <p:nvPr/>
          </p:nvSpPr>
          <p:spPr>
            <a:xfrm>
              <a:off x="994064" y="1638589"/>
              <a:ext cx="8991600" cy="1905000"/>
            </a:xfrm>
            <a:prstGeom prst="roundRect">
              <a:avLst/>
            </a:prstGeom>
            <a:grpFill/>
            <a:ln>
              <a:noFill/>
            </a:ln>
            <a:effectLst>
              <a:glow rad="266700">
                <a:schemeClr val="tx1">
                  <a:lumMod val="50000"/>
                  <a:lumOff val="50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圆角矩形 11"/>
            <p:cNvSpPr/>
            <p:nvPr/>
          </p:nvSpPr>
          <p:spPr>
            <a:xfrm>
              <a:off x="879410" y="1503167"/>
              <a:ext cx="9220200" cy="2133603"/>
            </a:xfrm>
            <a:prstGeom prst="round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4" name="剪去同侧角的矩形 13"/>
          <p:cNvSpPr/>
          <p:nvPr/>
        </p:nvSpPr>
        <p:spPr>
          <a:xfrm>
            <a:off x="381000" y="750729"/>
            <a:ext cx="8021486" cy="414589"/>
          </a:xfrm>
          <a:prstGeom prst="snip2SameRect">
            <a:avLst/>
          </a:prstGeom>
          <a:gradFill>
            <a:gsLst>
              <a:gs pos="67000">
                <a:srgbClr val="00B050"/>
              </a:gs>
              <a:gs pos="100000">
                <a:srgbClr val="F4FEF8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561" tIns="35780" rIns="71561" bIns="35780" spcCol="0" rtlCol="0" anchor="ctr"/>
          <a:lstStyle/>
          <a:p>
            <a:r>
              <a:rPr lang="en-US" altLang="zh-CN" sz="2000" dirty="0"/>
              <a:t>What is this learning problem?</a:t>
            </a:r>
            <a:endParaRPr lang="zh-CN" altLang="en-US" sz="2000" dirty="0"/>
          </a:p>
        </p:txBody>
      </p:sp>
      <p:sp>
        <p:nvSpPr>
          <p:cNvPr id="15" name="TextBox 14"/>
          <p:cNvSpPr txBox="1"/>
          <p:nvPr/>
        </p:nvSpPr>
        <p:spPr>
          <a:xfrm>
            <a:off x="1295400" y="133350"/>
            <a:ext cx="5929482" cy="503146"/>
          </a:xfrm>
          <a:prstGeom prst="rect">
            <a:avLst/>
          </a:prstGeom>
          <a:noFill/>
        </p:spPr>
        <p:txBody>
          <a:bodyPr wrap="square" lIns="71561" tIns="35780" rIns="71561" bIns="35780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accent3">
                    <a:lumMod val="50000"/>
                  </a:schemeClr>
                </a:solidFill>
              </a:rPr>
              <a:t>Fun Time</a:t>
            </a:r>
            <a:endParaRPr lang="zh-CN" altLang="en-US" sz="2800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486907" y="-19434"/>
            <a:ext cx="3456693" cy="287702"/>
          </a:xfrm>
          <a:prstGeom prst="rect">
            <a:avLst/>
          </a:prstGeom>
          <a:noFill/>
        </p:spPr>
        <p:txBody>
          <a:bodyPr wrap="square" lIns="71561" tIns="35780" rIns="71561" bIns="35780" rtlCol="0">
            <a:spAutoFit/>
          </a:bodyPr>
          <a:lstStyle/>
          <a:p>
            <a:r>
              <a:rPr lang="en-US" altLang="zh-CN" b="1" i="1" dirty="0">
                <a:solidFill>
                  <a:schemeClr val="accent3">
                    <a:lumMod val="75000"/>
                  </a:schemeClr>
                </a:solidFill>
              </a:rPr>
              <a:t>Learning with Different Data Label </a:t>
            </a:r>
            <a:r>
              <a:rPr lang="en-US" altLang="zh-CN" b="1" i="1" dirty="0" smtClean="0">
                <a:solidFill>
                  <a:schemeClr val="accent3">
                    <a:lumMod val="75000"/>
                  </a:schemeClr>
                </a:solidFill>
              </a:rPr>
              <a:t>Y</a:t>
            </a:r>
            <a:endParaRPr lang="zh-CN" altLang="en-US" b="1" i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24928" y="1170622"/>
            <a:ext cx="777192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dirty="0">
                <a:cs typeface="Times New Roman" panose="02020603050405020304" pitchFamily="18" charset="0"/>
              </a:rPr>
              <a:t>To build a tree recognition system, a company decides to gather one million of pictures on the Internet. Then, it asks each of the 10 company members to view 100 pictures and record whether each picture contains a tree. The pictures and records are then fed to a learning algorithm to build the system. What type of learning problem does the algorithm need to solve? </a:t>
            </a:r>
            <a:endParaRPr lang="zh-CN" altLang="en-US" sz="1800" dirty="0">
              <a:cs typeface="Times New Roman" panose="02020603050405020304" pitchFamily="18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2133" y="2792000"/>
            <a:ext cx="2058667" cy="126860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矩形 150"/>
          <p:cNvSpPr/>
          <p:nvPr/>
        </p:nvSpPr>
        <p:spPr>
          <a:xfrm>
            <a:off x="401815" y="-20065"/>
            <a:ext cx="8545948" cy="881003"/>
          </a:xfrm>
          <a:prstGeom prst="rect">
            <a:avLst/>
          </a:prstGeom>
          <a:gradFill flip="none" rotWithShape="1">
            <a:gsLst>
              <a:gs pos="37000">
                <a:srgbClr val="ADE5BA">
                  <a:alpha val="64706"/>
                </a:srgbClr>
              </a:gs>
              <a:gs pos="96000">
                <a:srgbClr val="F4FEF8"/>
              </a:gs>
            </a:gsLst>
            <a:lin ang="5400000" scaled="0"/>
            <a:tileRect/>
          </a:gradFill>
          <a:ln>
            <a:noFill/>
          </a:ln>
          <a:effectLst>
            <a:outerShdw blurRad="5080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561" tIns="35780" rIns="71561" bIns="35780" spcCol="0" rtlCol="0" anchor="ctr"/>
          <a:lstStyle/>
          <a:p>
            <a:pPr algn="ctr"/>
            <a:endParaRPr lang="zh-CN" altLang="en-US"/>
          </a:p>
        </p:txBody>
      </p:sp>
      <p:sp>
        <p:nvSpPr>
          <p:cNvPr id="105" name="object 105"/>
          <p:cNvSpPr/>
          <p:nvPr/>
        </p:nvSpPr>
        <p:spPr>
          <a:xfrm>
            <a:off x="260637" y="4949162"/>
            <a:ext cx="2588447" cy="193043"/>
          </a:xfrm>
          <a:custGeom>
            <a:avLst/>
            <a:gdLst/>
            <a:ahLst/>
            <a:cxnLst/>
            <a:rect l="l" t="t" r="r" b="b"/>
            <a:pathLst>
              <a:path w="3027045" h="283845">
                <a:moveTo>
                  <a:pt x="0" y="0"/>
                </a:moveTo>
                <a:lnTo>
                  <a:pt x="3026664" y="0"/>
                </a:lnTo>
                <a:lnTo>
                  <a:pt x="3026664" y="283464"/>
                </a:lnTo>
                <a:lnTo>
                  <a:pt x="0" y="283464"/>
                </a:lnTo>
                <a:lnTo>
                  <a:pt x="0" y="0"/>
                </a:lnTo>
              </a:path>
            </a:pathLst>
          </a:custGeom>
          <a:solidFill>
            <a:srgbClr val="C6E4C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6" name="object 106"/>
          <p:cNvSpPr/>
          <p:nvPr/>
        </p:nvSpPr>
        <p:spPr>
          <a:xfrm>
            <a:off x="2849084" y="4949358"/>
            <a:ext cx="5603686" cy="193043"/>
          </a:xfrm>
          <a:custGeom>
            <a:avLst/>
            <a:gdLst/>
            <a:ahLst/>
            <a:cxnLst/>
            <a:rect l="l" t="t" r="r" b="b"/>
            <a:pathLst>
              <a:path w="6553200" h="283845">
                <a:moveTo>
                  <a:pt x="0" y="0"/>
                </a:moveTo>
                <a:lnTo>
                  <a:pt x="6553199" y="0"/>
                </a:lnTo>
                <a:lnTo>
                  <a:pt x="6553199" y="283464"/>
                </a:lnTo>
                <a:lnTo>
                  <a:pt x="0" y="283464"/>
                </a:lnTo>
                <a:lnTo>
                  <a:pt x="0" y="0"/>
                </a:lnTo>
              </a:path>
            </a:pathLst>
          </a:custGeom>
          <a:solidFill>
            <a:srgbClr val="A5D6A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0" name="object 140"/>
          <p:cNvSpPr/>
          <p:nvPr/>
        </p:nvSpPr>
        <p:spPr>
          <a:xfrm>
            <a:off x="8447981" y="4951047"/>
            <a:ext cx="432765" cy="193043"/>
          </a:xfrm>
          <a:custGeom>
            <a:avLst/>
            <a:gdLst/>
            <a:ahLst/>
            <a:cxnLst/>
            <a:rect l="l" t="t" r="r" b="b"/>
            <a:pathLst>
              <a:path w="506095" h="283845">
                <a:moveTo>
                  <a:pt x="0" y="0"/>
                </a:moveTo>
                <a:lnTo>
                  <a:pt x="505969" y="0"/>
                </a:lnTo>
                <a:lnTo>
                  <a:pt x="505969" y="283464"/>
                </a:lnTo>
                <a:lnTo>
                  <a:pt x="0" y="283464"/>
                </a:lnTo>
                <a:lnTo>
                  <a:pt x="0" y="0"/>
                </a:lnTo>
              </a:path>
            </a:pathLst>
          </a:custGeom>
          <a:solidFill>
            <a:srgbClr val="C6E4C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页脚占位符 1"/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0160"/>
            <a:r>
              <a:rPr lang="en-US" sz="1000" spc="16"/>
              <a:t>Machine Learning</a:t>
            </a:r>
            <a:endParaRPr lang="en-US" sz="100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7"/>
          </p:nvPr>
        </p:nvSpPr>
        <p:spPr>
          <a:xfrm>
            <a:off x="8495170" y="4973846"/>
            <a:ext cx="381181" cy="153888"/>
          </a:xfrm>
        </p:spPr>
        <p:txBody>
          <a:bodyPr/>
          <a:lstStyle/>
          <a:p>
            <a:pPr marL="51435"/>
            <a:fld id="{81D60167-4931-47E6-BA6A-407CBD079E47}" type="slidenum">
              <a:rPr lang="en-US" altLang="zh-CN" spc="20"/>
            </a:fld>
            <a:r>
              <a:rPr lang="en-US" altLang="zh-CN" spc="16"/>
              <a:t>/27</a:t>
            </a:r>
            <a:endParaRPr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36655" y="-20064"/>
            <a:ext cx="2150252" cy="287702"/>
          </a:xfrm>
          <a:prstGeom prst="rect">
            <a:avLst/>
          </a:prstGeom>
          <a:noFill/>
        </p:spPr>
        <p:txBody>
          <a:bodyPr wrap="square" lIns="71561" tIns="35780" rIns="71561" bIns="35780" rtlCol="0">
            <a:spAutoFit/>
          </a:bodyPr>
          <a:lstStyle/>
          <a:p>
            <a:r>
              <a:rPr lang="en-US" altLang="zh-CN" b="1" dirty="0">
                <a:solidFill>
                  <a:schemeClr val="accent3">
                    <a:lumMod val="75000"/>
                  </a:schemeClr>
                </a:solidFill>
              </a:rPr>
              <a:t>Types of Learning</a:t>
            </a:r>
            <a:endParaRPr lang="zh-CN" altLang="en-US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538759" y="656501"/>
            <a:ext cx="8028397" cy="1831270"/>
            <a:chOff x="879410" y="1503167"/>
            <a:chExt cx="9220200" cy="2133603"/>
          </a:xfrm>
          <a:solidFill>
            <a:srgbClr val="C2FEF3"/>
          </a:solidFill>
        </p:grpSpPr>
        <p:sp>
          <p:nvSpPr>
            <p:cNvPr id="11" name="圆角矩形 10"/>
            <p:cNvSpPr/>
            <p:nvPr/>
          </p:nvSpPr>
          <p:spPr>
            <a:xfrm>
              <a:off x="994064" y="1638589"/>
              <a:ext cx="8991600" cy="1905000"/>
            </a:xfrm>
            <a:prstGeom prst="roundRect">
              <a:avLst/>
            </a:prstGeom>
            <a:grpFill/>
            <a:ln>
              <a:noFill/>
            </a:ln>
            <a:effectLst>
              <a:glow rad="266700">
                <a:schemeClr val="tx1">
                  <a:lumMod val="50000"/>
                  <a:lumOff val="50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圆角矩形 11"/>
            <p:cNvSpPr/>
            <p:nvPr/>
          </p:nvSpPr>
          <p:spPr>
            <a:xfrm>
              <a:off x="879410" y="1503167"/>
              <a:ext cx="9220200" cy="2133603"/>
            </a:xfrm>
            <a:prstGeom prst="round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4" name="剪去同侧角的矩形 13"/>
          <p:cNvSpPr/>
          <p:nvPr/>
        </p:nvSpPr>
        <p:spPr>
          <a:xfrm>
            <a:off x="532133" y="590550"/>
            <a:ext cx="8021486" cy="414589"/>
          </a:xfrm>
          <a:prstGeom prst="snip2SameRect">
            <a:avLst/>
          </a:prstGeom>
          <a:gradFill>
            <a:gsLst>
              <a:gs pos="67000">
                <a:srgbClr val="00B050"/>
              </a:gs>
              <a:gs pos="100000">
                <a:srgbClr val="F4FEF8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561" tIns="35780" rIns="71561" bIns="35780" spcCol="0" rtlCol="0" anchor="ctr"/>
          <a:lstStyle/>
          <a:p>
            <a:r>
              <a:rPr lang="en-US" altLang="zh-CN" sz="2000" dirty="0"/>
              <a:t>What is this learning problem?</a:t>
            </a:r>
            <a:endParaRPr lang="zh-CN" altLang="en-US" sz="2000" dirty="0"/>
          </a:p>
        </p:txBody>
      </p:sp>
      <p:sp>
        <p:nvSpPr>
          <p:cNvPr id="15" name="TextBox 14"/>
          <p:cNvSpPr txBox="1"/>
          <p:nvPr/>
        </p:nvSpPr>
        <p:spPr>
          <a:xfrm>
            <a:off x="1295400" y="133350"/>
            <a:ext cx="5929482" cy="503146"/>
          </a:xfrm>
          <a:prstGeom prst="rect">
            <a:avLst/>
          </a:prstGeom>
          <a:noFill/>
        </p:spPr>
        <p:txBody>
          <a:bodyPr wrap="square" lIns="71561" tIns="35780" rIns="71561" bIns="35780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accent3">
                    <a:lumMod val="50000"/>
                  </a:schemeClr>
                </a:solidFill>
              </a:rPr>
              <a:t>Fun Time</a:t>
            </a:r>
            <a:endParaRPr lang="zh-CN" altLang="en-US" sz="2800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486907" y="-19434"/>
            <a:ext cx="3456693" cy="287702"/>
          </a:xfrm>
          <a:prstGeom prst="rect">
            <a:avLst/>
          </a:prstGeom>
          <a:noFill/>
        </p:spPr>
        <p:txBody>
          <a:bodyPr wrap="square" lIns="71561" tIns="35780" rIns="71561" bIns="35780" rtlCol="0">
            <a:spAutoFit/>
          </a:bodyPr>
          <a:lstStyle/>
          <a:p>
            <a:r>
              <a:rPr lang="en-US" altLang="zh-CN" b="1" i="1" dirty="0">
                <a:solidFill>
                  <a:schemeClr val="accent3">
                    <a:lumMod val="75000"/>
                  </a:schemeClr>
                </a:solidFill>
              </a:rPr>
              <a:t>Learning with Different Data Label </a:t>
            </a:r>
            <a:r>
              <a:rPr lang="en-US" altLang="zh-CN" b="1" i="1" dirty="0" err="1">
                <a:solidFill>
                  <a:schemeClr val="accent3">
                    <a:lumMod val="75000"/>
                  </a:schemeClr>
                </a:solidFill>
              </a:rPr>
              <a:t>Yn</a:t>
            </a:r>
            <a:endParaRPr lang="zh-CN" altLang="en-US" b="1" i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76061" y="1010443"/>
            <a:ext cx="777192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dirty="0">
                <a:cs typeface="Times New Roman" panose="02020603050405020304" pitchFamily="18" charset="0"/>
              </a:rPr>
              <a:t>To build a tree recognition system, a company decides to gather one million of pictures on the Internet. Then, it asks each of the 10 company members to view 100 pictures and record whether each picture contains a tree. The pictures and records are then fed to a learning algorithm to build the system. What type of learning problem does the algorithm need to solve? </a:t>
            </a:r>
            <a:endParaRPr lang="zh-CN" altLang="en-US" sz="1800" dirty="0">
              <a:cs typeface="Times New Roman" panose="02020603050405020304" pitchFamily="18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6605" y="2951283"/>
            <a:ext cx="2182795" cy="13451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0" y="3277517"/>
            <a:ext cx="5214356" cy="121881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矩形 150"/>
          <p:cNvSpPr/>
          <p:nvPr/>
        </p:nvSpPr>
        <p:spPr>
          <a:xfrm>
            <a:off x="401815" y="-20065"/>
            <a:ext cx="8545948" cy="881003"/>
          </a:xfrm>
          <a:prstGeom prst="rect">
            <a:avLst/>
          </a:prstGeom>
          <a:gradFill flip="none" rotWithShape="1">
            <a:gsLst>
              <a:gs pos="37000">
                <a:srgbClr val="ADE5BA">
                  <a:alpha val="64706"/>
                </a:srgbClr>
              </a:gs>
              <a:gs pos="96000">
                <a:srgbClr val="F4FEF8"/>
              </a:gs>
            </a:gsLst>
            <a:lin ang="5400000" scaled="0"/>
            <a:tileRect/>
          </a:gradFill>
          <a:ln>
            <a:noFill/>
          </a:ln>
          <a:effectLst>
            <a:outerShdw blurRad="5080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561" tIns="35780" rIns="71561" bIns="35780" spcCol="0" rtlCol="0" anchor="ctr"/>
          <a:lstStyle/>
          <a:p>
            <a:pPr algn="ctr"/>
            <a:endParaRPr lang="zh-CN" altLang="en-US"/>
          </a:p>
        </p:txBody>
      </p:sp>
      <p:sp>
        <p:nvSpPr>
          <p:cNvPr id="105" name="object 105"/>
          <p:cNvSpPr/>
          <p:nvPr/>
        </p:nvSpPr>
        <p:spPr>
          <a:xfrm>
            <a:off x="260637" y="4949162"/>
            <a:ext cx="2588447" cy="193043"/>
          </a:xfrm>
          <a:custGeom>
            <a:avLst/>
            <a:gdLst/>
            <a:ahLst/>
            <a:cxnLst/>
            <a:rect l="l" t="t" r="r" b="b"/>
            <a:pathLst>
              <a:path w="3027045" h="283845">
                <a:moveTo>
                  <a:pt x="0" y="0"/>
                </a:moveTo>
                <a:lnTo>
                  <a:pt x="3026664" y="0"/>
                </a:lnTo>
                <a:lnTo>
                  <a:pt x="3026664" y="283464"/>
                </a:lnTo>
                <a:lnTo>
                  <a:pt x="0" y="283464"/>
                </a:lnTo>
                <a:lnTo>
                  <a:pt x="0" y="0"/>
                </a:lnTo>
              </a:path>
            </a:pathLst>
          </a:custGeom>
          <a:solidFill>
            <a:srgbClr val="C6E4C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6" name="object 106"/>
          <p:cNvSpPr/>
          <p:nvPr/>
        </p:nvSpPr>
        <p:spPr>
          <a:xfrm>
            <a:off x="2849084" y="4949358"/>
            <a:ext cx="5603686" cy="193043"/>
          </a:xfrm>
          <a:custGeom>
            <a:avLst/>
            <a:gdLst/>
            <a:ahLst/>
            <a:cxnLst/>
            <a:rect l="l" t="t" r="r" b="b"/>
            <a:pathLst>
              <a:path w="6553200" h="283845">
                <a:moveTo>
                  <a:pt x="0" y="0"/>
                </a:moveTo>
                <a:lnTo>
                  <a:pt x="6553199" y="0"/>
                </a:lnTo>
                <a:lnTo>
                  <a:pt x="6553199" y="283464"/>
                </a:lnTo>
                <a:lnTo>
                  <a:pt x="0" y="283464"/>
                </a:lnTo>
                <a:lnTo>
                  <a:pt x="0" y="0"/>
                </a:lnTo>
              </a:path>
            </a:pathLst>
          </a:custGeom>
          <a:solidFill>
            <a:srgbClr val="A5D6A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0" name="object 140"/>
          <p:cNvSpPr/>
          <p:nvPr/>
        </p:nvSpPr>
        <p:spPr>
          <a:xfrm>
            <a:off x="8447981" y="4951047"/>
            <a:ext cx="432765" cy="193043"/>
          </a:xfrm>
          <a:custGeom>
            <a:avLst/>
            <a:gdLst/>
            <a:ahLst/>
            <a:cxnLst/>
            <a:rect l="l" t="t" r="r" b="b"/>
            <a:pathLst>
              <a:path w="506095" h="283845">
                <a:moveTo>
                  <a:pt x="0" y="0"/>
                </a:moveTo>
                <a:lnTo>
                  <a:pt x="505969" y="0"/>
                </a:lnTo>
                <a:lnTo>
                  <a:pt x="505969" y="283464"/>
                </a:lnTo>
                <a:lnTo>
                  <a:pt x="0" y="283464"/>
                </a:lnTo>
                <a:lnTo>
                  <a:pt x="0" y="0"/>
                </a:lnTo>
              </a:path>
            </a:pathLst>
          </a:custGeom>
          <a:solidFill>
            <a:srgbClr val="C6E4C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页脚占位符 1"/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0160"/>
            <a:r>
              <a:rPr lang="en-US" sz="1000" spc="16"/>
              <a:t>Machine Learning</a:t>
            </a:r>
            <a:endParaRPr lang="en-US" sz="100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7"/>
          </p:nvPr>
        </p:nvSpPr>
        <p:spPr>
          <a:xfrm>
            <a:off x="8495170" y="4973846"/>
            <a:ext cx="381181" cy="153888"/>
          </a:xfrm>
        </p:spPr>
        <p:txBody>
          <a:bodyPr/>
          <a:lstStyle/>
          <a:p>
            <a:pPr marL="51435"/>
            <a:fld id="{81D60167-4931-47E6-BA6A-407CBD079E47}" type="slidenum">
              <a:rPr lang="en-US" altLang="zh-CN" spc="20"/>
            </a:fld>
            <a:r>
              <a:rPr lang="en-US" altLang="zh-CN" spc="16"/>
              <a:t>/27</a:t>
            </a:r>
            <a:endParaRPr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36655" y="-20064"/>
            <a:ext cx="2150252" cy="287702"/>
          </a:xfrm>
          <a:prstGeom prst="rect">
            <a:avLst/>
          </a:prstGeom>
          <a:noFill/>
        </p:spPr>
        <p:txBody>
          <a:bodyPr wrap="square" lIns="71561" tIns="35780" rIns="71561" bIns="35780" rtlCol="0">
            <a:spAutoFit/>
          </a:bodyPr>
          <a:lstStyle/>
          <a:p>
            <a:r>
              <a:rPr lang="en-US" altLang="zh-CN" b="1" dirty="0">
                <a:solidFill>
                  <a:schemeClr val="accent3">
                    <a:lumMod val="75000"/>
                  </a:schemeClr>
                </a:solidFill>
              </a:rPr>
              <a:t>Types of Learning</a:t>
            </a:r>
            <a:endParaRPr lang="zh-CN" altLang="en-US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486907" y="-19434"/>
            <a:ext cx="3609093" cy="287702"/>
          </a:xfrm>
          <a:prstGeom prst="rect">
            <a:avLst/>
          </a:prstGeom>
          <a:noFill/>
        </p:spPr>
        <p:txBody>
          <a:bodyPr wrap="square" lIns="71561" tIns="35780" rIns="71561" bIns="35780" rtlCol="0">
            <a:spAutoFit/>
          </a:bodyPr>
          <a:lstStyle/>
          <a:p>
            <a:r>
              <a:rPr lang="en-US" altLang="zh-CN" b="1" i="1" dirty="0">
                <a:solidFill>
                  <a:schemeClr val="accent3">
                    <a:lumMod val="75000"/>
                  </a:schemeClr>
                </a:solidFill>
              </a:rPr>
              <a:t>Learning with Different Protocol f </a:t>
            </a:r>
            <a:r>
              <a:rPr lang="en-US" altLang="zh-CN" b="1" i="1" dirty="0">
                <a:solidFill>
                  <a:schemeClr val="accent3">
                    <a:lumMod val="75000"/>
                  </a:schemeClr>
                </a:solidFill>
                <a:sym typeface="Wingdings" panose="05000000000000000000" pitchFamily="2" charset="2"/>
              </a:rPr>
              <a:t> (</a:t>
            </a:r>
            <a:r>
              <a:rPr lang="en-US" altLang="zh-CN" b="1" i="1" dirty="0" err="1">
                <a:solidFill>
                  <a:schemeClr val="accent3">
                    <a:lumMod val="75000"/>
                  </a:schemeClr>
                </a:solidFill>
                <a:sym typeface="Wingdings" panose="05000000000000000000" pitchFamily="2" charset="2"/>
              </a:rPr>
              <a:t>Xn,Yn</a:t>
            </a:r>
            <a:r>
              <a:rPr lang="en-US" altLang="zh-CN" b="1" i="1" dirty="0">
                <a:solidFill>
                  <a:schemeClr val="accent3">
                    <a:lumMod val="75000"/>
                  </a:schemeClr>
                </a:solidFill>
                <a:sym typeface="Wingdings" panose="05000000000000000000" pitchFamily="2" charset="2"/>
              </a:rPr>
              <a:t>)</a:t>
            </a:r>
            <a:endParaRPr lang="zh-CN" altLang="en-US" b="1" i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84363" y="380107"/>
            <a:ext cx="6796280" cy="503146"/>
          </a:xfrm>
          <a:prstGeom prst="rect">
            <a:avLst/>
          </a:prstGeom>
          <a:noFill/>
        </p:spPr>
        <p:txBody>
          <a:bodyPr wrap="square" lIns="71561" tIns="35780" rIns="71561" bIns="35780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accent3">
                    <a:lumMod val="50000"/>
                  </a:schemeClr>
                </a:solidFill>
              </a:rPr>
              <a:t>Batch Learning: Coin Recognition Revisited</a:t>
            </a:r>
            <a:endParaRPr lang="zh-CN" altLang="en-US" sz="2800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9" name="矩形: 圆角 8"/>
          <p:cNvSpPr/>
          <p:nvPr/>
        </p:nvSpPr>
        <p:spPr>
          <a:xfrm>
            <a:off x="336656" y="1500762"/>
            <a:ext cx="2213540" cy="881003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9696" y="1126738"/>
            <a:ext cx="2510947" cy="1504472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883" y="2665802"/>
            <a:ext cx="2839209" cy="1782870"/>
          </a:xfrm>
          <a:prstGeom prst="rect">
            <a:avLst/>
          </a:prstGeom>
        </p:spPr>
      </p:pic>
      <p:pic>
        <p:nvPicPr>
          <p:cNvPr id="97" name="图片 9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3092" y="2476657"/>
            <a:ext cx="4296374" cy="1838021"/>
          </a:xfrm>
          <a:prstGeom prst="rect">
            <a:avLst/>
          </a:prstGeom>
        </p:spPr>
      </p:pic>
      <p:pic>
        <p:nvPicPr>
          <p:cNvPr id="99" name="图片 9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7390" y="855104"/>
            <a:ext cx="1804152" cy="1736071"/>
          </a:xfrm>
          <a:prstGeom prst="rect">
            <a:avLst/>
          </a:prstGeom>
        </p:spPr>
      </p:pic>
      <p:pic>
        <p:nvPicPr>
          <p:cNvPr id="103" name="图片 10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68058" y="3790950"/>
            <a:ext cx="5173894" cy="787813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矩形 150"/>
          <p:cNvSpPr/>
          <p:nvPr/>
        </p:nvSpPr>
        <p:spPr>
          <a:xfrm>
            <a:off x="393545" y="-21566"/>
            <a:ext cx="8545948" cy="881003"/>
          </a:xfrm>
          <a:prstGeom prst="rect">
            <a:avLst/>
          </a:prstGeom>
          <a:gradFill flip="none" rotWithShape="1">
            <a:gsLst>
              <a:gs pos="37000">
                <a:srgbClr val="ADE5BA">
                  <a:alpha val="64706"/>
                </a:srgbClr>
              </a:gs>
              <a:gs pos="96000">
                <a:srgbClr val="F4FEF8"/>
              </a:gs>
            </a:gsLst>
            <a:lin ang="5400000" scaled="0"/>
            <a:tileRect/>
          </a:gradFill>
          <a:ln>
            <a:noFill/>
          </a:ln>
          <a:effectLst>
            <a:outerShdw blurRad="5080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561" tIns="35780" rIns="71561" bIns="35780" spcCol="0" rtlCol="0" anchor="ctr"/>
          <a:lstStyle/>
          <a:p>
            <a:pPr algn="ctr"/>
            <a:endParaRPr lang="zh-CN" altLang="en-US"/>
          </a:p>
        </p:txBody>
      </p:sp>
      <p:sp>
        <p:nvSpPr>
          <p:cNvPr id="105" name="object 105"/>
          <p:cNvSpPr/>
          <p:nvPr/>
        </p:nvSpPr>
        <p:spPr>
          <a:xfrm>
            <a:off x="260637" y="4949162"/>
            <a:ext cx="2588447" cy="193043"/>
          </a:xfrm>
          <a:custGeom>
            <a:avLst/>
            <a:gdLst/>
            <a:ahLst/>
            <a:cxnLst/>
            <a:rect l="l" t="t" r="r" b="b"/>
            <a:pathLst>
              <a:path w="3027045" h="283845">
                <a:moveTo>
                  <a:pt x="0" y="0"/>
                </a:moveTo>
                <a:lnTo>
                  <a:pt x="3026664" y="0"/>
                </a:lnTo>
                <a:lnTo>
                  <a:pt x="3026664" y="283464"/>
                </a:lnTo>
                <a:lnTo>
                  <a:pt x="0" y="283464"/>
                </a:lnTo>
                <a:lnTo>
                  <a:pt x="0" y="0"/>
                </a:lnTo>
              </a:path>
            </a:pathLst>
          </a:custGeom>
          <a:solidFill>
            <a:srgbClr val="C6E4C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6" name="object 106"/>
          <p:cNvSpPr/>
          <p:nvPr/>
        </p:nvSpPr>
        <p:spPr>
          <a:xfrm>
            <a:off x="2849084" y="4949358"/>
            <a:ext cx="5603686" cy="193043"/>
          </a:xfrm>
          <a:custGeom>
            <a:avLst/>
            <a:gdLst/>
            <a:ahLst/>
            <a:cxnLst/>
            <a:rect l="l" t="t" r="r" b="b"/>
            <a:pathLst>
              <a:path w="6553200" h="283845">
                <a:moveTo>
                  <a:pt x="0" y="0"/>
                </a:moveTo>
                <a:lnTo>
                  <a:pt x="6553199" y="0"/>
                </a:lnTo>
                <a:lnTo>
                  <a:pt x="6553199" y="283464"/>
                </a:lnTo>
                <a:lnTo>
                  <a:pt x="0" y="283464"/>
                </a:lnTo>
                <a:lnTo>
                  <a:pt x="0" y="0"/>
                </a:lnTo>
              </a:path>
            </a:pathLst>
          </a:custGeom>
          <a:solidFill>
            <a:srgbClr val="A5D6A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0" name="object 140"/>
          <p:cNvSpPr/>
          <p:nvPr/>
        </p:nvSpPr>
        <p:spPr>
          <a:xfrm>
            <a:off x="8447981" y="4951047"/>
            <a:ext cx="432765" cy="193043"/>
          </a:xfrm>
          <a:custGeom>
            <a:avLst/>
            <a:gdLst/>
            <a:ahLst/>
            <a:cxnLst/>
            <a:rect l="l" t="t" r="r" b="b"/>
            <a:pathLst>
              <a:path w="506095" h="283845">
                <a:moveTo>
                  <a:pt x="0" y="0"/>
                </a:moveTo>
                <a:lnTo>
                  <a:pt x="505969" y="0"/>
                </a:lnTo>
                <a:lnTo>
                  <a:pt x="505969" y="283464"/>
                </a:lnTo>
                <a:lnTo>
                  <a:pt x="0" y="283464"/>
                </a:lnTo>
                <a:lnTo>
                  <a:pt x="0" y="0"/>
                </a:lnTo>
              </a:path>
            </a:pathLst>
          </a:custGeom>
          <a:solidFill>
            <a:srgbClr val="C6E4C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页脚占位符 1"/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0160"/>
            <a:r>
              <a:rPr lang="en-US" sz="1000" spc="16"/>
              <a:t>Machine Learning</a:t>
            </a:r>
            <a:endParaRPr lang="en-US" sz="100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7"/>
          </p:nvPr>
        </p:nvSpPr>
        <p:spPr>
          <a:xfrm>
            <a:off x="8495170" y="4973846"/>
            <a:ext cx="381181" cy="153888"/>
          </a:xfrm>
        </p:spPr>
        <p:txBody>
          <a:bodyPr/>
          <a:lstStyle/>
          <a:p>
            <a:pPr marL="51435"/>
            <a:fld id="{81D60167-4931-47E6-BA6A-407CBD079E47}" type="slidenum">
              <a:rPr lang="en-US" altLang="zh-CN" spc="20"/>
            </a:fld>
            <a:r>
              <a:rPr lang="en-US" altLang="zh-CN" spc="16"/>
              <a:t>/27</a:t>
            </a:r>
            <a:endParaRPr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36655" y="-20064"/>
            <a:ext cx="2150252" cy="287702"/>
          </a:xfrm>
          <a:prstGeom prst="rect">
            <a:avLst/>
          </a:prstGeom>
          <a:noFill/>
        </p:spPr>
        <p:txBody>
          <a:bodyPr wrap="square" lIns="71561" tIns="35780" rIns="71561" bIns="35780" rtlCol="0">
            <a:spAutoFit/>
          </a:bodyPr>
          <a:lstStyle/>
          <a:p>
            <a:r>
              <a:rPr lang="en-US" altLang="zh-CN" b="1" dirty="0">
                <a:solidFill>
                  <a:schemeClr val="accent3">
                    <a:lumMod val="75000"/>
                  </a:schemeClr>
                </a:solidFill>
              </a:rPr>
              <a:t>Types of Learning</a:t>
            </a:r>
            <a:endParaRPr lang="zh-CN" altLang="en-US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486907" y="-19434"/>
            <a:ext cx="4294893" cy="287702"/>
          </a:xfrm>
          <a:prstGeom prst="rect">
            <a:avLst/>
          </a:prstGeom>
          <a:noFill/>
        </p:spPr>
        <p:txBody>
          <a:bodyPr wrap="square" lIns="71561" tIns="35780" rIns="71561" bIns="35780" rtlCol="0">
            <a:spAutoFit/>
          </a:bodyPr>
          <a:lstStyle/>
          <a:p>
            <a:r>
              <a:rPr lang="en-US" altLang="zh-CN" b="1" i="1" dirty="0">
                <a:solidFill>
                  <a:schemeClr val="accent3">
                    <a:lumMod val="75000"/>
                  </a:schemeClr>
                </a:solidFill>
              </a:rPr>
              <a:t>Learning with Different Protocol f </a:t>
            </a:r>
            <a:r>
              <a:rPr lang="en-US" altLang="zh-CN" b="1" i="1" dirty="0">
                <a:solidFill>
                  <a:schemeClr val="accent3">
                    <a:lumMod val="75000"/>
                  </a:schemeClr>
                </a:solidFill>
                <a:sym typeface="Wingdings" panose="05000000000000000000" pitchFamily="2" charset="2"/>
              </a:rPr>
              <a:t> (</a:t>
            </a:r>
            <a:r>
              <a:rPr lang="en-US" altLang="zh-CN" b="1" i="1" dirty="0" err="1">
                <a:solidFill>
                  <a:schemeClr val="accent3">
                    <a:lumMod val="75000"/>
                  </a:schemeClr>
                </a:solidFill>
                <a:sym typeface="Wingdings" panose="05000000000000000000" pitchFamily="2" charset="2"/>
              </a:rPr>
              <a:t>Xn,Yn</a:t>
            </a:r>
            <a:r>
              <a:rPr lang="en-US" altLang="zh-CN" b="1" i="1" dirty="0">
                <a:solidFill>
                  <a:schemeClr val="accent3">
                    <a:lumMod val="75000"/>
                  </a:schemeClr>
                </a:solidFill>
                <a:sym typeface="Wingdings" panose="05000000000000000000" pitchFamily="2" charset="2"/>
              </a:rPr>
              <a:t>)</a:t>
            </a:r>
            <a:endParaRPr lang="zh-CN" altLang="en-US" b="1" i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554860" y="229980"/>
            <a:ext cx="5929482" cy="503146"/>
          </a:xfrm>
          <a:prstGeom prst="rect">
            <a:avLst/>
          </a:prstGeom>
          <a:noFill/>
        </p:spPr>
        <p:txBody>
          <a:bodyPr wrap="square" lIns="71561" tIns="35780" rIns="71561" bIns="35780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accent3">
                    <a:lumMod val="50000"/>
                  </a:schemeClr>
                </a:solidFill>
              </a:rPr>
              <a:t>More Batch Learning Problems</a:t>
            </a:r>
            <a:endParaRPr lang="zh-CN" altLang="en-US" sz="2800" dirty="0">
              <a:solidFill>
                <a:schemeClr val="accent3">
                  <a:lumMod val="50000"/>
                </a:schemeClr>
              </a:solidFill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495728" y="676547"/>
            <a:ext cx="8054065" cy="2613314"/>
            <a:chOff x="532133" y="1379806"/>
            <a:chExt cx="8054065" cy="2613314"/>
          </a:xfrm>
        </p:grpSpPr>
        <p:grpSp>
          <p:nvGrpSpPr>
            <p:cNvPr id="19" name="组合 18"/>
            <p:cNvGrpSpPr/>
            <p:nvPr/>
          </p:nvGrpSpPr>
          <p:grpSpPr>
            <a:xfrm>
              <a:off x="557801" y="1392664"/>
              <a:ext cx="8028397" cy="2600456"/>
              <a:chOff x="812114" y="1429779"/>
              <a:chExt cx="9220200" cy="2133603"/>
            </a:xfrm>
            <a:solidFill>
              <a:srgbClr val="C2FEF3"/>
            </a:solidFill>
          </p:grpSpPr>
          <p:sp>
            <p:nvSpPr>
              <p:cNvPr id="26" name="圆角矩形 25"/>
              <p:cNvSpPr/>
              <p:nvPr/>
            </p:nvSpPr>
            <p:spPr>
              <a:xfrm>
                <a:off x="994064" y="1638589"/>
                <a:ext cx="8991600" cy="1905000"/>
              </a:xfrm>
              <a:prstGeom prst="roundRect">
                <a:avLst/>
              </a:prstGeom>
              <a:grpFill/>
              <a:ln>
                <a:noFill/>
              </a:ln>
              <a:effectLst>
                <a:glow rad="266700">
                  <a:schemeClr val="tx1">
                    <a:lumMod val="50000"/>
                    <a:lumOff val="50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" name="圆角矩形 26"/>
              <p:cNvSpPr/>
              <p:nvPr/>
            </p:nvSpPr>
            <p:spPr>
              <a:xfrm>
                <a:off x="812114" y="1429779"/>
                <a:ext cx="9220200" cy="2133603"/>
              </a:xfrm>
              <a:prstGeom prst="roundRect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sp>
          <p:nvSpPr>
            <p:cNvPr id="20" name="剪去同侧角的矩形 19"/>
            <p:cNvSpPr/>
            <p:nvPr/>
          </p:nvSpPr>
          <p:spPr>
            <a:xfrm>
              <a:off x="532133" y="1379806"/>
              <a:ext cx="8021486" cy="414589"/>
            </a:xfrm>
            <a:prstGeom prst="snip2SameRect">
              <a:avLst/>
            </a:prstGeom>
            <a:gradFill>
              <a:gsLst>
                <a:gs pos="67000">
                  <a:srgbClr val="00B050"/>
                </a:gs>
                <a:gs pos="100000">
                  <a:srgbClr val="F4FEF8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1561" tIns="35780" rIns="71561" bIns="35780" spcCol="0" rtlCol="0" anchor="ctr"/>
            <a:lstStyle/>
            <a:p>
              <a:endParaRPr lang="zh-CN" altLang="en-US" sz="1800" dirty="0"/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495727" y="3121166"/>
            <a:ext cx="8021485" cy="92333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sz="1800" dirty="0"/>
              <a:t>•batch of (email, spam?) </a:t>
            </a:r>
            <a:r>
              <a:rPr lang="en-US" altLang="zh-CN" sz="1800" dirty="0">
                <a:sym typeface="Wingdings" panose="05000000000000000000" pitchFamily="2" charset="2"/>
              </a:rPr>
              <a:t>spam filter</a:t>
            </a:r>
            <a:endParaRPr lang="en-US" altLang="zh-CN" sz="1800" dirty="0">
              <a:solidFill>
                <a:srgbClr val="FF0000"/>
              </a:solidFill>
            </a:endParaRPr>
          </a:p>
          <a:p>
            <a:r>
              <a:rPr lang="en-US" altLang="zh-CN" sz="1800" dirty="0"/>
              <a:t>•batch of (patient, cancer?) </a:t>
            </a:r>
            <a:r>
              <a:rPr lang="en-US" altLang="zh-CN" sz="1800" dirty="0">
                <a:sym typeface="Wingdings" panose="05000000000000000000" pitchFamily="2" charset="2"/>
              </a:rPr>
              <a:t>cancer</a:t>
            </a:r>
            <a:r>
              <a:rPr lang="en-US" altLang="zh-CN" sz="1800" dirty="0">
                <a:solidFill>
                  <a:srgbClr val="FF0000"/>
                </a:solidFill>
                <a:sym typeface="Wingdings" panose="05000000000000000000" pitchFamily="2" charset="2"/>
              </a:rPr>
              <a:t>  </a:t>
            </a:r>
            <a:r>
              <a:rPr lang="en-US" altLang="zh-CN" sz="1800" dirty="0"/>
              <a:t>classifier</a:t>
            </a:r>
            <a:endParaRPr lang="en-US" altLang="zh-CN" sz="1800" dirty="0">
              <a:solidFill>
                <a:srgbClr val="FF0000"/>
              </a:solidFill>
            </a:endParaRPr>
          </a:p>
          <a:p>
            <a:r>
              <a:rPr lang="en-US" altLang="zh-CN" sz="1800" dirty="0"/>
              <a:t>•batch of patient data </a:t>
            </a:r>
            <a:r>
              <a:rPr lang="en-US" altLang="zh-CN" sz="1800" dirty="0">
                <a:sym typeface="Wingdings" panose="05000000000000000000" pitchFamily="2" charset="2"/>
              </a:rPr>
              <a:t>group of patients</a:t>
            </a:r>
            <a:endParaRPr lang="en-US" altLang="zh-CN" sz="1800" dirty="0">
              <a:solidFill>
                <a:srgbClr val="FF0000"/>
              </a:solidFill>
            </a:endParaRPr>
          </a:p>
        </p:txBody>
      </p:sp>
      <p:sp>
        <p:nvSpPr>
          <p:cNvPr id="9" name="矩形: 圆角 8"/>
          <p:cNvSpPr/>
          <p:nvPr/>
        </p:nvSpPr>
        <p:spPr>
          <a:xfrm>
            <a:off x="487602" y="4392940"/>
            <a:ext cx="8015608" cy="324523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800" dirty="0"/>
              <a:t>Batch learning : </a:t>
            </a:r>
            <a:r>
              <a:rPr lang="en-US" altLang="zh-CN" sz="1800" dirty="0">
                <a:solidFill>
                  <a:schemeClr val="accent6"/>
                </a:solidFill>
              </a:rPr>
              <a:t>a very common protocol</a:t>
            </a:r>
            <a:endParaRPr lang="zh-CN" altLang="en-US" sz="1800" dirty="0">
              <a:solidFill>
                <a:schemeClr val="accent6"/>
              </a:solidFill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19200" y="710320"/>
            <a:ext cx="6516762" cy="24017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矩形 150"/>
          <p:cNvSpPr/>
          <p:nvPr/>
        </p:nvSpPr>
        <p:spPr>
          <a:xfrm>
            <a:off x="401815" y="-20065"/>
            <a:ext cx="8545948" cy="881003"/>
          </a:xfrm>
          <a:prstGeom prst="rect">
            <a:avLst/>
          </a:prstGeom>
          <a:gradFill flip="none" rotWithShape="1">
            <a:gsLst>
              <a:gs pos="37000">
                <a:srgbClr val="ADE5BA">
                  <a:alpha val="64706"/>
                </a:srgbClr>
              </a:gs>
              <a:gs pos="96000">
                <a:srgbClr val="F4FEF8"/>
              </a:gs>
            </a:gsLst>
            <a:lin ang="5400000" scaled="0"/>
            <a:tileRect/>
          </a:gradFill>
          <a:ln>
            <a:noFill/>
          </a:ln>
          <a:effectLst>
            <a:outerShdw blurRad="5080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561" tIns="35780" rIns="71561" bIns="35780" spcCol="0" rtlCol="0" anchor="ctr"/>
          <a:lstStyle/>
          <a:p>
            <a:pPr algn="ctr"/>
            <a:endParaRPr lang="zh-CN" altLang="en-US"/>
          </a:p>
        </p:txBody>
      </p:sp>
      <p:sp>
        <p:nvSpPr>
          <p:cNvPr id="105" name="object 105"/>
          <p:cNvSpPr/>
          <p:nvPr/>
        </p:nvSpPr>
        <p:spPr>
          <a:xfrm>
            <a:off x="260637" y="4949162"/>
            <a:ext cx="2588447" cy="193043"/>
          </a:xfrm>
          <a:custGeom>
            <a:avLst/>
            <a:gdLst/>
            <a:ahLst/>
            <a:cxnLst/>
            <a:rect l="l" t="t" r="r" b="b"/>
            <a:pathLst>
              <a:path w="3027045" h="283845">
                <a:moveTo>
                  <a:pt x="0" y="0"/>
                </a:moveTo>
                <a:lnTo>
                  <a:pt x="3026664" y="0"/>
                </a:lnTo>
                <a:lnTo>
                  <a:pt x="3026664" y="283464"/>
                </a:lnTo>
                <a:lnTo>
                  <a:pt x="0" y="283464"/>
                </a:lnTo>
                <a:lnTo>
                  <a:pt x="0" y="0"/>
                </a:lnTo>
              </a:path>
            </a:pathLst>
          </a:custGeom>
          <a:solidFill>
            <a:srgbClr val="C6E4C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6" name="object 106"/>
          <p:cNvSpPr/>
          <p:nvPr/>
        </p:nvSpPr>
        <p:spPr>
          <a:xfrm>
            <a:off x="2849084" y="4949358"/>
            <a:ext cx="5603686" cy="193043"/>
          </a:xfrm>
          <a:custGeom>
            <a:avLst/>
            <a:gdLst/>
            <a:ahLst/>
            <a:cxnLst/>
            <a:rect l="l" t="t" r="r" b="b"/>
            <a:pathLst>
              <a:path w="6553200" h="283845">
                <a:moveTo>
                  <a:pt x="0" y="0"/>
                </a:moveTo>
                <a:lnTo>
                  <a:pt x="6553199" y="0"/>
                </a:lnTo>
                <a:lnTo>
                  <a:pt x="6553199" y="283464"/>
                </a:lnTo>
                <a:lnTo>
                  <a:pt x="0" y="283464"/>
                </a:lnTo>
                <a:lnTo>
                  <a:pt x="0" y="0"/>
                </a:lnTo>
              </a:path>
            </a:pathLst>
          </a:custGeom>
          <a:solidFill>
            <a:srgbClr val="A5D6A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0" name="object 140"/>
          <p:cNvSpPr/>
          <p:nvPr/>
        </p:nvSpPr>
        <p:spPr>
          <a:xfrm>
            <a:off x="8447981" y="4951047"/>
            <a:ext cx="432765" cy="193043"/>
          </a:xfrm>
          <a:custGeom>
            <a:avLst/>
            <a:gdLst/>
            <a:ahLst/>
            <a:cxnLst/>
            <a:rect l="l" t="t" r="r" b="b"/>
            <a:pathLst>
              <a:path w="506095" h="283845">
                <a:moveTo>
                  <a:pt x="0" y="0"/>
                </a:moveTo>
                <a:lnTo>
                  <a:pt x="505969" y="0"/>
                </a:lnTo>
                <a:lnTo>
                  <a:pt x="505969" y="283464"/>
                </a:lnTo>
                <a:lnTo>
                  <a:pt x="0" y="283464"/>
                </a:lnTo>
                <a:lnTo>
                  <a:pt x="0" y="0"/>
                </a:lnTo>
              </a:path>
            </a:pathLst>
          </a:custGeom>
          <a:solidFill>
            <a:srgbClr val="C6E4C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页脚占位符 1"/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0160"/>
            <a:r>
              <a:rPr lang="en-US" sz="1000" spc="16"/>
              <a:t>Machine Learning</a:t>
            </a:r>
            <a:endParaRPr lang="en-US" sz="100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7"/>
          </p:nvPr>
        </p:nvSpPr>
        <p:spPr>
          <a:xfrm>
            <a:off x="8495170" y="4973846"/>
            <a:ext cx="381181" cy="153888"/>
          </a:xfrm>
        </p:spPr>
        <p:txBody>
          <a:bodyPr/>
          <a:lstStyle/>
          <a:p>
            <a:pPr marL="51435"/>
            <a:fld id="{81D60167-4931-47E6-BA6A-407CBD079E47}" type="slidenum">
              <a:rPr lang="en-US" altLang="zh-CN" spc="20"/>
            </a:fld>
            <a:r>
              <a:rPr lang="en-US" altLang="zh-CN" spc="16"/>
              <a:t>/27</a:t>
            </a:r>
            <a:endParaRPr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36655" y="-20064"/>
            <a:ext cx="2150252" cy="287702"/>
          </a:xfrm>
          <a:prstGeom prst="rect">
            <a:avLst/>
          </a:prstGeom>
          <a:noFill/>
        </p:spPr>
        <p:txBody>
          <a:bodyPr wrap="square" lIns="71561" tIns="35780" rIns="71561" bIns="35780" rtlCol="0">
            <a:spAutoFit/>
          </a:bodyPr>
          <a:lstStyle/>
          <a:p>
            <a:r>
              <a:rPr lang="en-US" altLang="zh-CN" b="1" dirty="0">
                <a:solidFill>
                  <a:schemeClr val="accent3">
                    <a:lumMod val="75000"/>
                  </a:schemeClr>
                </a:solidFill>
              </a:rPr>
              <a:t>Types of Learning</a:t>
            </a:r>
            <a:endParaRPr lang="zh-CN" altLang="en-US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486907" y="-19434"/>
            <a:ext cx="3685293" cy="287702"/>
          </a:xfrm>
          <a:prstGeom prst="rect">
            <a:avLst/>
          </a:prstGeom>
          <a:noFill/>
        </p:spPr>
        <p:txBody>
          <a:bodyPr wrap="square" lIns="71561" tIns="35780" rIns="71561" bIns="35780" rtlCol="0">
            <a:spAutoFit/>
          </a:bodyPr>
          <a:lstStyle/>
          <a:p>
            <a:r>
              <a:rPr lang="en-US" altLang="zh-CN" b="1" i="1" dirty="0">
                <a:solidFill>
                  <a:schemeClr val="accent3">
                    <a:lumMod val="75000"/>
                  </a:schemeClr>
                </a:solidFill>
              </a:rPr>
              <a:t>Learning with Different Protocol f </a:t>
            </a:r>
            <a:r>
              <a:rPr lang="en-US" altLang="zh-CN" b="1" i="1" dirty="0">
                <a:solidFill>
                  <a:schemeClr val="accent3">
                    <a:lumMod val="75000"/>
                  </a:schemeClr>
                </a:solidFill>
                <a:sym typeface="Wingdings" panose="05000000000000000000" pitchFamily="2" charset="2"/>
              </a:rPr>
              <a:t> (</a:t>
            </a:r>
            <a:r>
              <a:rPr lang="en-US" altLang="zh-CN" b="1" i="1" dirty="0" err="1">
                <a:solidFill>
                  <a:schemeClr val="accent3">
                    <a:lumMod val="75000"/>
                  </a:schemeClr>
                </a:solidFill>
                <a:sym typeface="Wingdings" panose="05000000000000000000" pitchFamily="2" charset="2"/>
              </a:rPr>
              <a:t>Xn,Yn</a:t>
            </a:r>
            <a:r>
              <a:rPr lang="en-US" altLang="zh-CN" b="1" i="1" dirty="0">
                <a:solidFill>
                  <a:schemeClr val="accent3">
                    <a:lumMod val="75000"/>
                  </a:schemeClr>
                </a:solidFill>
                <a:sym typeface="Wingdings" panose="05000000000000000000" pitchFamily="2" charset="2"/>
              </a:rPr>
              <a:t>)</a:t>
            </a:r>
            <a:endParaRPr lang="zh-CN" altLang="en-US" b="1" i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3" name="圆角矩形 32"/>
          <p:cNvSpPr/>
          <p:nvPr/>
        </p:nvSpPr>
        <p:spPr>
          <a:xfrm>
            <a:off x="713833" y="4405771"/>
            <a:ext cx="7287167" cy="450664"/>
          </a:xfrm>
          <a:prstGeom prst="roundRect">
            <a:avLst/>
          </a:prstGeom>
          <a:solidFill>
            <a:srgbClr val="FFFFC9"/>
          </a:solidFill>
          <a:ln>
            <a:noFill/>
          </a:ln>
          <a:effectLst>
            <a:glow rad="266700">
              <a:schemeClr val="tx1">
                <a:lumMod val="50000"/>
                <a:lumOff val="50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tx1"/>
                </a:solidFill>
              </a:rPr>
              <a:t>online:  hypothesis 'improves’ through receiving data instances </a:t>
            </a:r>
            <a:r>
              <a:rPr lang="en-US" altLang="zh-CN" sz="1600" dirty="0">
                <a:solidFill>
                  <a:schemeClr val="accent2"/>
                </a:solidFill>
              </a:rPr>
              <a:t>sequentially </a:t>
            </a:r>
            <a:endParaRPr lang="zh-CN" altLang="en-US" sz="1600" dirty="0">
              <a:solidFill>
                <a:schemeClr val="accent2"/>
              </a:solidFill>
            </a:endParaRPr>
          </a:p>
        </p:txBody>
      </p:sp>
      <p:sp>
        <p:nvSpPr>
          <p:cNvPr id="16" name="TextBox 9"/>
          <p:cNvSpPr txBox="1"/>
          <p:nvPr/>
        </p:nvSpPr>
        <p:spPr>
          <a:xfrm>
            <a:off x="384363" y="380107"/>
            <a:ext cx="6796280" cy="503146"/>
          </a:xfrm>
          <a:prstGeom prst="rect">
            <a:avLst/>
          </a:prstGeom>
          <a:noFill/>
        </p:spPr>
        <p:txBody>
          <a:bodyPr wrap="square" lIns="71561" tIns="35780" rIns="71561" bIns="35780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accent3">
                    <a:lumMod val="50000"/>
                  </a:schemeClr>
                </a:solidFill>
              </a:rPr>
              <a:t>Online: Spam Filter </a:t>
            </a:r>
            <a:r>
              <a:rPr lang="en-US" altLang="zh-CN" sz="2800" dirty="0" smtClean="0">
                <a:solidFill>
                  <a:schemeClr val="accent3">
                    <a:lumMod val="50000"/>
                  </a:schemeClr>
                </a:solidFill>
              </a:rPr>
              <a:t>that 'Improves</a:t>
            </a:r>
            <a:r>
              <a:rPr lang="en-US" altLang="zh-CN" sz="2800" dirty="0">
                <a:solidFill>
                  <a:schemeClr val="accent3">
                    <a:lumMod val="50000"/>
                  </a:schemeClr>
                </a:solidFill>
              </a:rPr>
              <a:t>'</a:t>
            </a:r>
            <a:endParaRPr lang="zh-CN" altLang="en-US" sz="2800" dirty="0">
              <a:solidFill>
                <a:schemeClr val="accent3">
                  <a:lumMod val="50000"/>
                </a:schemeClr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9600" y="982883"/>
            <a:ext cx="7483912" cy="189366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879" y="3042218"/>
            <a:ext cx="7755121" cy="1129732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矩形 150"/>
          <p:cNvSpPr/>
          <p:nvPr/>
        </p:nvSpPr>
        <p:spPr>
          <a:xfrm>
            <a:off x="401815" y="-20065"/>
            <a:ext cx="8545948" cy="881003"/>
          </a:xfrm>
          <a:prstGeom prst="rect">
            <a:avLst/>
          </a:prstGeom>
          <a:gradFill flip="none" rotWithShape="1">
            <a:gsLst>
              <a:gs pos="37000">
                <a:srgbClr val="ADE5BA">
                  <a:alpha val="64706"/>
                </a:srgbClr>
              </a:gs>
              <a:gs pos="96000">
                <a:srgbClr val="F4FEF8"/>
              </a:gs>
            </a:gsLst>
            <a:lin ang="5400000" scaled="0"/>
            <a:tileRect/>
          </a:gradFill>
          <a:ln>
            <a:noFill/>
          </a:ln>
          <a:effectLst>
            <a:outerShdw blurRad="5080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561" tIns="35780" rIns="71561" bIns="35780" spcCol="0" rtlCol="0" anchor="ctr"/>
          <a:lstStyle/>
          <a:p>
            <a:pPr algn="ctr"/>
            <a:endParaRPr lang="zh-CN" altLang="en-US"/>
          </a:p>
        </p:txBody>
      </p:sp>
      <p:sp>
        <p:nvSpPr>
          <p:cNvPr id="105" name="object 105"/>
          <p:cNvSpPr/>
          <p:nvPr/>
        </p:nvSpPr>
        <p:spPr>
          <a:xfrm>
            <a:off x="260637" y="4949162"/>
            <a:ext cx="2588447" cy="193043"/>
          </a:xfrm>
          <a:custGeom>
            <a:avLst/>
            <a:gdLst/>
            <a:ahLst/>
            <a:cxnLst/>
            <a:rect l="l" t="t" r="r" b="b"/>
            <a:pathLst>
              <a:path w="3027045" h="283845">
                <a:moveTo>
                  <a:pt x="0" y="0"/>
                </a:moveTo>
                <a:lnTo>
                  <a:pt x="3026664" y="0"/>
                </a:lnTo>
                <a:lnTo>
                  <a:pt x="3026664" y="283464"/>
                </a:lnTo>
                <a:lnTo>
                  <a:pt x="0" y="283464"/>
                </a:lnTo>
                <a:lnTo>
                  <a:pt x="0" y="0"/>
                </a:lnTo>
              </a:path>
            </a:pathLst>
          </a:custGeom>
          <a:solidFill>
            <a:srgbClr val="C6E4C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6" name="object 106"/>
          <p:cNvSpPr/>
          <p:nvPr/>
        </p:nvSpPr>
        <p:spPr>
          <a:xfrm>
            <a:off x="2849084" y="4949358"/>
            <a:ext cx="5603686" cy="193043"/>
          </a:xfrm>
          <a:custGeom>
            <a:avLst/>
            <a:gdLst/>
            <a:ahLst/>
            <a:cxnLst/>
            <a:rect l="l" t="t" r="r" b="b"/>
            <a:pathLst>
              <a:path w="6553200" h="283845">
                <a:moveTo>
                  <a:pt x="0" y="0"/>
                </a:moveTo>
                <a:lnTo>
                  <a:pt x="6553199" y="0"/>
                </a:lnTo>
                <a:lnTo>
                  <a:pt x="6553199" y="283464"/>
                </a:lnTo>
                <a:lnTo>
                  <a:pt x="0" y="283464"/>
                </a:lnTo>
                <a:lnTo>
                  <a:pt x="0" y="0"/>
                </a:lnTo>
              </a:path>
            </a:pathLst>
          </a:custGeom>
          <a:solidFill>
            <a:srgbClr val="A5D6A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0" name="object 140"/>
          <p:cNvSpPr/>
          <p:nvPr/>
        </p:nvSpPr>
        <p:spPr>
          <a:xfrm>
            <a:off x="8447981" y="4951047"/>
            <a:ext cx="432765" cy="193043"/>
          </a:xfrm>
          <a:custGeom>
            <a:avLst/>
            <a:gdLst/>
            <a:ahLst/>
            <a:cxnLst/>
            <a:rect l="l" t="t" r="r" b="b"/>
            <a:pathLst>
              <a:path w="506095" h="283845">
                <a:moveTo>
                  <a:pt x="0" y="0"/>
                </a:moveTo>
                <a:lnTo>
                  <a:pt x="505969" y="0"/>
                </a:lnTo>
                <a:lnTo>
                  <a:pt x="505969" y="283464"/>
                </a:lnTo>
                <a:lnTo>
                  <a:pt x="0" y="283464"/>
                </a:lnTo>
                <a:lnTo>
                  <a:pt x="0" y="0"/>
                </a:lnTo>
              </a:path>
            </a:pathLst>
          </a:custGeom>
          <a:solidFill>
            <a:srgbClr val="C6E4C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页脚占位符 1"/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0160"/>
            <a:r>
              <a:rPr lang="en-US" sz="1000" spc="16"/>
              <a:t>Machine Learning</a:t>
            </a:r>
            <a:endParaRPr lang="en-US" sz="100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7"/>
          </p:nvPr>
        </p:nvSpPr>
        <p:spPr>
          <a:xfrm>
            <a:off x="8495170" y="4973846"/>
            <a:ext cx="381181" cy="153888"/>
          </a:xfrm>
        </p:spPr>
        <p:txBody>
          <a:bodyPr/>
          <a:lstStyle/>
          <a:p>
            <a:pPr marL="51435"/>
            <a:fld id="{81D60167-4931-47E6-BA6A-407CBD079E47}" type="slidenum">
              <a:rPr lang="en-US" altLang="zh-CN" spc="20"/>
            </a:fld>
            <a:r>
              <a:rPr lang="en-US" altLang="zh-CN" spc="16"/>
              <a:t>/27</a:t>
            </a:r>
            <a:endParaRPr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36655" y="-20064"/>
            <a:ext cx="2150252" cy="287702"/>
          </a:xfrm>
          <a:prstGeom prst="rect">
            <a:avLst/>
          </a:prstGeom>
          <a:noFill/>
        </p:spPr>
        <p:txBody>
          <a:bodyPr wrap="square" lIns="71561" tIns="35780" rIns="71561" bIns="35780" rtlCol="0">
            <a:spAutoFit/>
          </a:bodyPr>
          <a:lstStyle/>
          <a:p>
            <a:r>
              <a:rPr lang="en-US" altLang="zh-CN" b="1" dirty="0">
                <a:solidFill>
                  <a:schemeClr val="accent3">
                    <a:lumMod val="75000"/>
                  </a:schemeClr>
                </a:solidFill>
              </a:rPr>
              <a:t>Types of Learning</a:t>
            </a:r>
            <a:endParaRPr lang="zh-CN" altLang="en-US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523193" y="-20065"/>
            <a:ext cx="3572807" cy="287702"/>
          </a:xfrm>
          <a:prstGeom prst="rect">
            <a:avLst/>
          </a:prstGeom>
          <a:noFill/>
        </p:spPr>
        <p:txBody>
          <a:bodyPr wrap="square" lIns="71561" tIns="35780" rIns="71561" bIns="35780" rtlCol="0">
            <a:spAutoFit/>
          </a:bodyPr>
          <a:lstStyle/>
          <a:p>
            <a:r>
              <a:rPr lang="en-US" altLang="zh-CN" b="1" i="1" dirty="0">
                <a:solidFill>
                  <a:schemeClr val="accent3">
                    <a:lumMod val="75000"/>
                  </a:schemeClr>
                </a:solidFill>
              </a:rPr>
              <a:t>Learning with Different Protocol f </a:t>
            </a:r>
            <a:r>
              <a:rPr lang="en-US" altLang="zh-CN" b="1" i="1" dirty="0">
                <a:solidFill>
                  <a:schemeClr val="accent3">
                    <a:lumMod val="75000"/>
                  </a:schemeClr>
                </a:solidFill>
                <a:sym typeface="Wingdings" panose="05000000000000000000" pitchFamily="2" charset="2"/>
              </a:rPr>
              <a:t> (</a:t>
            </a:r>
            <a:r>
              <a:rPr lang="en-US" altLang="zh-CN" b="1" i="1" dirty="0" err="1">
                <a:solidFill>
                  <a:schemeClr val="accent3">
                    <a:lumMod val="75000"/>
                  </a:schemeClr>
                </a:solidFill>
                <a:sym typeface="Wingdings" panose="05000000000000000000" pitchFamily="2" charset="2"/>
              </a:rPr>
              <a:t>Xn,Yn</a:t>
            </a:r>
            <a:r>
              <a:rPr lang="en-US" altLang="zh-CN" b="1" i="1" dirty="0">
                <a:solidFill>
                  <a:schemeClr val="accent3">
                    <a:lumMod val="75000"/>
                  </a:schemeClr>
                </a:solidFill>
                <a:sym typeface="Wingdings" panose="05000000000000000000" pitchFamily="2" charset="2"/>
              </a:rPr>
              <a:t>)</a:t>
            </a:r>
            <a:endParaRPr lang="zh-CN" altLang="en-US" b="1" i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295400" y="191057"/>
            <a:ext cx="5929482" cy="380035"/>
          </a:xfrm>
          <a:prstGeom prst="rect">
            <a:avLst/>
          </a:prstGeom>
          <a:noFill/>
        </p:spPr>
        <p:txBody>
          <a:bodyPr wrap="square" lIns="71561" tIns="35780" rIns="71561" bIns="35780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accent3">
                    <a:lumMod val="50000"/>
                  </a:schemeClr>
                </a:solidFill>
              </a:rPr>
              <a:t>Active Learning: Learning by 'Asking'</a:t>
            </a:r>
            <a:endParaRPr lang="zh-CN" altLang="en-US" sz="2000" dirty="0">
              <a:solidFill>
                <a:schemeClr val="accent3">
                  <a:lumMod val="50000"/>
                </a:schemeClr>
              </a:solidFill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6019" y="858450"/>
            <a:ext cx="2720855" cy="2211533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0" y="1964216"/>
            <a:ext cx="4674452" cy="1286872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6874" y="487239"/>
            <a:ext cx="4270571" cy="1475288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5004" y="3268036"/>
            <a:ext cx="3764606" cy="1150720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4215" y="3976166"/>
            <a:ext cx="4623766" cy="628417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矩形 150"/>
          <p:cNvSpPr/>
          <p:nvPr/>
        </p:nvSpPr>
        <p:spPr>
          <a:xfrm>
            <a:off x="401815" y="-20065"/>
            <a:ext cx="8545948" cy="881003"/>
          </a:xfrm>
          <a:prstGeom prst="rect">
            <a:avLst/>
          </a:prstGeom>
          <a:gradFill flip="none" rotWithShape="1">
            <a:gsLst>
              <a:gs pos="37000">
                <a:srgbClr val="ADE5BA">
                  <a:alpha val="64706"/>
                </a:srgbClr>
              </a:gs>
              <a:gs pos="96000">
                <a:srgbClr val="F4FEF8"/>
              </a:gs>
            </a:gsLst>
            <a:lin ang="5400000" scaled="0"/>
            <a:tileRect/>
          </a:gradFill>
          <a:ln>
            <a:noFill/>
          </a:ln>
          <a:effectLst>
            <a:outerShdw blurRad="5080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561" tIns="35780" rIns="71561" bIns="35780" spcCol="0" rtlCol="0" anchor="ctr"/>
          <a:lstStyle/>
          <a:p>
            <a:pPr algn="ctr"/>
            <a:endParaRPr lang="zh-CN" altLang="en-US"/>
          </a:p>
        </p:txBody>
      </p:sp>
      <p:sp>
        <p:nvSpPr>
          <p:cNvPr id="105" name="object 105"/>
          <p:cNvSpPr/>
          <p:nvPr/>
        </p:nvSpPr>
        <p:spPr>
          <a:xfrm>
            <a:off x="260637" y="4949162"/>
            <a:ext cx="2588447" cy="193043"/>
          </a:xfrm>
          <a:custGeom>
            <a:avLst/>
            <a:gdLst/>
            <a:ahLst/>
            <a:cxnLst/>
            <a:rect l="l" t="t" r="r" b="b"/>
            <a:pathLst>
              <a:path w="3027045" h="283845">
                <a:moveTo>
                  <a:pt x="0" y="0"/>
                </a:moveTo>
                <a:lnTo>
                  <a:pt x="3026664" y="0"/>
                </a:lnTo>
                <a:lnTo>
                  <a:pt x="3026664" y="283464"/>
                </a:lnTo>
                <a:lnTo>
                  <a:pt x="0" y="283464"/>
                </a:lnTo>
                <a:lnTo>
                  <a:pt x="0" y="0"/>
                </a:lnTo>
              </a:path>
            </a:pathLst>
          </a:custGeom>
          <a:solidFill>
            <a:srgbClr val="C6E4C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6" name="object 106"/>
          <p:cNvSpPr/>
          <p:nvPr/>
        </p:nvSpPr>
        <p:spPr>
          <a:xfrm>
            <a:off x="2849084" y="4949358"/>
            <a:ext cx="5603686" cy="193043"/>
          </a:xfrm>
          <a:custGeom>
            <a:avLst/>
            <a:gdLst/>
            <a:ahLst/>
            <a:cxnLst/>
            <a:rect l="l" t="t" r="r" b="b"/>
            <a:pathLst>
              <a:path w="6553200" h="283845">
                <a:moveTo>
                  <a:pt x="0" y="0"/>
                </a:moveTo>
                <a:lnTo>
                  <a:pt x="6553199" y="0"/>
                </a:lnTo>
                <a:lnTo>
                  <a:pt x="6553199" y="283464"/>
                </a:lnTo>
                <a:lnTo>
                  <a:pt x="0" y="283464"/>
                </a:lnTo>
                <a:lnTo>
                  <a:pt x="0" y="0"/>
                </a:lnTo>
              </a:path>
            </a:pathLst>
          </a:custGeom>
          <a:solidFill>
            <a:srgbClr val="A5D6A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0" name="object 140"/>
          <p:cNvSpPr/>
          <p:nvPr/>
        </p:nvSpPr>
        <p:spPr>
          <a:xfrm>
            <a:off x="8447981" y="4951047"/>
            <a:ext cx="432765" cy="193043"/>
          </a:xfrm>
          <a:custGeom>
            <a:avLst/>
            <a:gdLst/>
            <a:ahLst/>
            <a:cxnLst/>
            <a:rect l="l" t="t" r="r" b="b"/>
            <a:pathLst>
              <a:path w="506095" h="283845">
                <a:moveTo>
                  <a:pt x="0" y="0"/>
                </a:moveTo>
                <a:lnTo>
                  <a:pt x="505969" y="0"/>
                </a:lnTo>
                <a:lnTo>
                  <a:pt x="505969" y="283464"/>
                </a:lnTo>
                <a:lnTo>
                  <a:pt x="0" y="283464"/>
                </a:lnTo>
                <a:lnTo>
                  <a:pt x="0" y="0"/>
                </a:lnTo>
              </a:path>
            </a:pathLst>
          </a:custGeom>
          <a:solidFill>
            <a:srgbClr val="C6E4C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页脚占位符 1"/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0160"/>
            <a:r>
              <a:rPr lang="en-US" sz="1000" spc="16"/>
              <a:t>Machine Learning</a:t>
            </a:r>
            <a:endParaRPr lang="en-US" sz="100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7"/>
          </p:nvPr>
        </p:nvSpPr>
        <p:spPr>
          <a:xfrm>
            <a:off x="8495170" y="4973846"/>
            <a:ext cx="381181" cy="153888"/>
          </a:xfrm>
        </p:spPr>
        <p:txBody>
          <a:bodyPr/>
          <a:lstStyle/>
          <a:p>
            <a:pPr marL="51435"/>
            <a:fld id="{81D60167-4931-47E6-BA6A-407CBD079E47}" type="slidenum">
              <a:rPr lang="en-US" altLang="zh-CN" spc="20"/>
            </a:fld>
            <a:r>
              <a:rPr lang="en-US" altLang="zh-CN" spc="16"/>
              <a:t>/27</a:t>
            </a:r>
            <a:endParaRPr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36655" y="-20064"/>
            <a:ext cx="2150252" cy="287702"/>
          </a:xfrm>
          <a:prstGeom prst="rect">
            <a:avLst/>
          </a:prstGeom>
          <a:noFill/>
        </p:spPr>
        <p:txBody>
          <a:bodyPr wrap="square" lIns="71561" tIns="35780" rIns="71561" bIns="35780" rtlCol="0">
            <a:spAutoFit/>
          </a:bodyPr>
          <a:lstStyle/>
          <a:p>
            <a:r>
              <a:rPr lang="en-US" altLang="zh-CN" b="1" dirty="0">
                <a:solidFill>
                  <a:schemeClr val="accent3">
                    <a:lumMod val="75000"/>
                  </a:schemeClr>
                </a:solidFill>
              </a:rPr>
              <a:t>Types of Learning</a:t>
            </a:r>
            <a:endParaRPr lang="zh-CN" altLang="en-US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523193" y="-20065"/>
            <a:ext cx="3572807" cy="287702"/>
          </a:xfrm>
          <a:prstGeom prst="rect">
            <a:avLst/>
          </a:prstGeom>
          <a:noFill/>
        </p:spPr>
        <p:txBody>
          <a:bodyPr wrap="square" lIns="71561" tIns="35780" rIns="71561" bIns="35780" rtlCol="0">
            <a:spAutoFit/>
          </a:bodyPr>
          <a:lstStyle/>
          <a:p>
            <a:r>
              <a:rPr lang="en-US" altLang="zh-CN" b="1" i="1" dirty="0">
                <a:solidFill>
                  <a:schemeClr val="accent3">
                    <a:lumMod val="75000"/>
                  </a:schemeClr>
                </a:solidFill>
              </a:rPr>
              <a:t>Learning with Different Protocol f </a:t>
            </a:r>
            <a:r>
              <a:rPr lang="en-US" altLang="zh-CN" b="1" i="1" dirty="0">
                <a:solidFill>
                  <a:schemeClr val="accent3">
                    <a:lumMod val="75000"/>
                  </a:schemeClr>
                </a:solidFill>
                <a:sym typeface="Wingdings" panose="05000000000000000000" pitchFamily="2" charset="2"/>
              </a:rPr>
              <a:t> (</a:t>
            </a:r>
            <a:r>
              <a:rPr lang="en-US" altLang="zh-CN" b="1" i="1" dirty="0" err="1">
                <a:solidFill>
                  <a:schemeClr val="accent3">
                    <a:lumMod val="75000"/>
                  </a:schemeClr>
                </a:solidFill>
                <a:sym typeface="Wingdings" panose="05000000000000000000" pitchFamily="2" charset="2"/>
              </a:rPr>
              <a:t>Xn,Yn</a:t>
            </a:r>
            <a:r>
              <a:rPr lang="en-US" altLang="zh-CN" b="1" i="1" dirty="0">
                <a:solidFill>
                  <a:schemeClr val="accent3">
                    <a:lumMod val="75000"/>
                  </a:schemeClr>
                </a:solidFill>
                <a:sym typeface="Wingdings" panose="05000000000000000000" pitchFamily="2" charset="2"/>
              </a:rPr>
              <a:t>)</a:t>
            </a:r>
            <a:endParaRPr lang="zh-CN" altLang="en-US" b="1" i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283301" y="121451"/>
            <a:ext cx="5929482" cy="441591"/>
          </a:xfrm>
          <a:prstGeom prst="rect">
            <a:avLst/>
          </a:prstGeom>
          <a:noFill/>
        </p:spPr>
        <p:txBody>
          <a:bodyPr wrap="square" lIns="71561" tIns="35780" rIns="71561" bIns="35780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accent3">
                    <a:lumMod val="50000"/>
                  </a:schemeClr>
                </a:solidFill>
              </a:rPr>
              <a:t>Mini Summary</a:t>
            </a:r>
            <a:endParaRPr lang="zh-CN" altLang="en-US" sz="2400" dirty="0">
              <a:solidFill>
                <a:schemeClr val="accent3">
                  <a:lumMod val="50000"/>
                </a:schemeClr>
              </a:solidFill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6019" y="858450"/>
            <a:ext cx="2720855" cy="2211533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0" y="1964216"/>
            <a:ext cx="4674452" cy="1286872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004" y="3268036"/>
            <a:ext cx="3764606" cy="115072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6874" y="552207"/>
            <a:ext cx="4457978" cy="1502011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495800" y="3843396"/>
            <a:ext cx="3200400" cy="461665"/>
          </a:xfrm>
          <a:prstGeom prst="rect">
            <a:avLst/>
          </a:prstGeom>
          <a:solidFill>
            <a:srgbClr val="FFFFC5"/>
          </a:solidFill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core protocol: batch</a:t>
            </a:r>
            <a:endParaRPr lang="zh-CN" altLang="en-US" sz="2400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矩形 150"/>
          <p:cNvSpPr/>
          <p:nvPr/>
        </p:nvSpPr>
        <p:spPr>
          <a:xfrm>
            <a:off x="401815" y="-20065"/>
            <a:ext cx="8545948" cy="881003"/>
          </a:xfrm>
          <a:prstGeom prst="rect">
            <a:avLst/>
          </a:prstGeom>
          <a:gradFill flip="none" rotWithShape="1">
            <a:gsLst>
              <a:gs pos="37000">
                <a:srgbClr val="ADE5BA">
                  <a:alpha val="64706"/>
                </a:srgbClr>
              </a:gs>
              <a:gs pos="96000">
                <a:srgbClr val="F4FEF8"/>
              </a:gs>
            </a:gsLst>
            <a:lin ang="5400000" scaled="0"/>
            <a:tileRect/>
          </a:gradFill>
          <a:ln>
            <a:noFill/>
          </a:ln>
          <a:effectLst>
            <a:outerShdw blurRad="5080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561" tIns="35780" rIns="71561" bIns="35780" spcCol="0" rtlCol="0" anchor="ctr"/>
          <a:lstStyle/>
          <a:p>
            <a:pPr algn="ctr"/>
            <a:endParaRPr lang="zh-CN" altLang="en-US"/>
          </a:p>
        </p:txBody>
      </p:sp>
      <p:sp>
        <p:nvSpPr>
          <p:cNvPr id="105" name="object 105"/>
          <p:cNvSpPr/>
          <p:nvPr/>
        </p:nvSpPr>
        <p:spPr>
          <a:xfrm>
            <a:off x="260637" y="4949162"/>
            <a:ext cx="2588447" cy="193043"/>
          </a:xfrm>
          <a:custGeom>
            <a:avLst/>
            <a:gdLst/>
            <a:ahLst/>
            <a:cxnLst/>
            <a:rect l="l" t="t" r="r" b="b"/>
            <a:pathLst>
              <a:path w="3027045" h="283845">
                <a:moveTo>
                  <a:pt x="0" y="0"/>
                </a:moveTo>
                <a:lnTo>
                  <a:pt x="3026664" y="0"/>
                </a:lnTo>
                <a:lnTo>
                  <a:pt x="3026664" y="283464"/>
                </a:lnTo>
                <a:lnTo>
                  <a:pt x="0" y="283464"/>
                </a:lnTo>
                <a:lnTo>
                  <a:pt x="0" y="0"/>
                </a:lnTo>
              </a:path>
            </a:pathLst>
          </a:custGeom>
          <a:solidFill>
            <a:srgbClr val="C6E4C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6" name="object 106"/>
          <p:cNvSpPr/>
          <p:nvPr/>
        </p:nvSpPr>
        <p:spPr>
          <a:xfrm>
            <a:off x="2849084" y="4949358"/>
            <a:ext cx="5603686" cy="193043"/>
          </a:xfrm>
          <a:custGeom>
            <a:avLst/>
            <a:gdLst/>
            <a:ahLst/>
            <a:cxnLst/>
            <a:rect l="l" t="t" r="r" b="b"/>
            <a:pathLst>
              <a:path w="6553200" h="283845">
                <a:moveTo>
                  <a:pt x="0" y="0"/>
                </a:moveTo>
                <a:lnTo>
                  <a:pt x="6553199" y="0"/>
                </a:lnTo>
                <a:lnTo>
                  <a:pt x="6553199" y="283464"/>
                </a:lnTo>
                <a:lnTo>
                  <a:pt x="0" y="283464"/>
                </a:lnTo>
                <a:lnTo>
                  <a:pt x="0" y="0"/>
                </a:lnTo>
              </a:path>
            </a:pathLst>
          </a:custGeom>
          <a:solidFill>
            <a:srgbClr val="A5D6A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0" name="object 140"/>
          <p:cNvSpPr/>
          <p:nvPr/>
        </p:nvSpPr>
        <p:spPr>
          <a:xfrm>
            <a:off x="8447981" y="4951047"/>
            <a:ext cx="432765" cy="193043"/>
          </a:xfrm>
          <a:custGeom>
            <a:avLst/>
            <a:gdLst/>
            <a:ahLst/>
            <a:cxnLst/>
            <a:rect l="l" t="t" r="r" b="b"/>
            <a:pathLst>
              <a:path w="506095" h="283845">
                <a:moveTo>
                  <a:pt x="0" y="0"/>
                </a:moveTo>
                <a:lnTo>
                  <a:pt x="505969" y="0"/>
                </a:lnTo>
                <a:lnTo>
                  <a:pt x="505969" y="283464"/>
                </a:lnTo>
                <a:lnTo>
                  <a:pt x="0" y="283464"/>
                </a:lnTo>
                <a:lnTo>
                  <a:pt x="0" y="0"/>
                </a:lnTo>
              </a:path>
            </a:pathLst>
          </a:custGeom>
          <a:solidFill>
            <a:srgbClr val="C6E4C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页脚占位符 1"/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0160"/>
            <a:r>
              <a:rPr lang="en-US" sz="1000" spc="16"/>
              <a:t>Machine Learning</a:t>
            </a:r>
            <a:endParaRPr lang="en-US" sz="100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7"/>
          </p:nvPr>
        </p:nvSpPr>
        <p:spPr>
          <a:xfrm>
            <a:off x="8495170" y="4973846"/>
            <a:ext cx="381181" cy="153888"/>
          </a:xfrm>
        </p:spPr>
        <p:txBody>
          <a:bodyPr/>
          <a:lstStyle/>
          <a:p>
            <a:pPr marL="51435"/>
            <a:fld id="{81D60167-4931-47E6-BA6A-407CBD079E47}" type="slidenum">
              <a:rPr lang="en-US" altLang="zh-CN" spc="20"/>
            </a:fld>
            <a:r>
              <a:rPr lang="en-US" altLang="zh-CN" spc="16"/>
              <a:t>/27</a:t>
            </a:r>
            <a:endParaRPr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36655" y="-20064"/>
            <a:ext cx="2150252" cy="287702"/>
          </a:xfrm>
          <a:prstGeom prst="rect">
            <a:avLst/>
          </a:prstGeom>
          <a:noFill/>
        </p:spPr>
        <p:txBody>
          <a:bodyPr wrap="square" lIns="71561" tIns="35780" rIns="71561" bIns="35780" rtlCol="0">
            <a:spAutoFit/>
          </a:bodyPr>
          <a:lstStyle/>
          <a:p>
            <a:r>
              <a:rPr lang="en-US" altLang="zh-CN" b="1" dirty="0">
                <a:solidFill>
                  <a:schemeClr val="accent3">
                    <a:lumMod val="75000"/>
                  </a:schemeClr>
                </a:solidFill>
              </a:rPr>
              <a:t>Types of Learning</a:t>
            </a:r>
            <a:endParaRPr lang="zh-CN" altLang="en-US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401815" y="1142548"/>
            <a:ext cx="8471574" cy="3281967"/>
            <a:chOff x="3594100" y="3781425"/>
            <a:chExt cx="6477000" cy="2133600"/>
          </a:xfrm>
        </p:grpSpPr>
        <p:sp>
          <p:nvSpPr>
            <p:cNvPr id="11" name="圆角矩形 10"/>
            <p:cNvSpPr/>
            <p:nvPr/>
          </p:nvSpPr>
          <p:spPr>
            <a:xfrm>
              <a:off x="3748199" y="4000789"/>
              <a:ext cx="6316413" cy="1905000"/>
            </a:xfrm>
            <a:prstGeom prst="roundRect">
              <a:avLst/>
            </a:prstGeom>
            <a:solidFill>
              <a:srgbClr val="DAFEF7"/>
            </a:solidFill>
            <a:ln>
              <a:noFill/>
            </a:ln>
            <a:effectLst>
              <a:glow rad="266700">
                <a:schemeClr val="tx1">
                  <a:lumMod val="50000"/>
                  <a:lumOff val="50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圆角矩形 11"/>
            <p:cNvSpPr/>
            <p:nvPr/>
          </p:nvSpPr>
          <p:spPr>
            <a:xfrm>
              <a:off x="3594100" y="3781425"/>
              <a:ext cx="6477000" cy="2133600"/>
            </a:xfrm>
            <a:prstGeom prst="roundRect">
              <a:avLst/>
            </a:prstGeom>
            <a:solidFill>
              <a:srgbClr val="DAFEF7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1295400" y="133350"/>
            <a:ext cx="5929482" cy="503146"/>
          </a:xfrm>
          <a:prstGeom prst="rect">
            <a:avLst/>
          </a:prstGeom>
          <a:noFill/>
        </p:spPr>
        <p:txBody>
          <a:bodyPr wrap="square" lIns="71561" tIns="35780" rIns="71561" bIns="35780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accent3">
                    <a:lumMod val="50000"/>
                  </a:schemeClr>
                </a:solidFill>
              </a:rPr>
              <a:t>Fun Time</a:t>
            </a:r>
            <a:endParaRPr lang="zh-CN" altLang="en-US" sz="2800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486907" y="-19434"/>
            <a:ext cx="3532893" cy="287702"/>
          </a:xfrm>
          <a:prstGeom prst="rect">
            <a:avLst/>
          </a:prstGeom>
          <a:noFill/>
        </p:spPr>
        <p:txBody>
          <a:bodyPr wrap="square" lIns="71561" tIns="35780" rIns="71561" bIns="35780" rtlCol="0">
            <a:spAutoFit/>
          </a:bodyPr>
          <a:lstStyle/>
          <a:p>
            <a:r>
              <a:rPr lang="en-US" altLang="zh-CN" b="1" i="1" dirty="0">
                <a:solidFill>
                  <a:schemeClr val="accent3">
                    <a:lumMod val="75000"/>
                  </a:schemeClr>
                </a:solidFill>
              </a:rPr>
              <a:t>Learning with Different Protocol f </a:t>
            </a:r>
            <a:r>
              <a:rPr lang="en-US" altLang="zh-CN" b="1" i="1" dirty="0">
                <a:solidFill>
                  <a:schemeClr val="accent3">
                    <a:lumMod val="75000"/>
                  </a:schemeClr>
                </a:solidFill>
                <a:sym typeface="Wingdings" panose="05000000000000000000" pitchFamily="2" charset="2"/>
              </a:rPr>
              <a:t> (</a:t>
            </a:r>
            <a:r>
              <a:rPr lang="en-US" altLang="zh-CN" b="1" i="1" dirty="0" err="1">
                <a:solidFill>
                  <a:schemeClr val="accent3">
                    <a:lumMod val="75000"/>
                  </a:schemeClr>
                </a:solidFill>
                <a:sym typeface="Wingdings" panose="05000000000000000000" pitchFamily="2" charset="2"/>
              </a:rPr>
              <a:t>Xn,Yn</a:t>
            </a:r>
            <a:r>
              <a:rPr lang="en-US" altLang="zh-CN" b="1" i="1" dirty="0">
                <a:solidFill>
                  <a:schemeClr val="accent3">
                    <a:lumMod val="75000"/>
                  </a:schemeClr>
                </a:solidFill>
                <a:sym typeface="Wingdings" panose="05000000000000000000" pitchFamily="2" charset="2"/>
              </a:rPr>
              <a:t>)</a:t>
            </a:r>
            <a:endParaRPr lang="zh-CN" altLang="en-US" b="1" i="1" dirty="0">
              <a:solidFill>
                <a:schemeClr val="accent3">
                  <a:lumMod val="75000"/>
                </a:schemeClr>
              </a:solidFill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" y="1279141"/>
            <a:ext cx="6858000" cy="2931620"/>
          </a:xfrm>
          <a:prstGeom prst="rect">
            <a:avLst/>
          </a:prstGeom>
        </p:spPr>
      </p:pic>
      <p:sp>
        <p:nvSpPr>
          <p:cNvPr id="21" name="剪去同侧角的矩形 13"/>
          <p:cNvSpPr/>
          <p:nvPr/>
        </p:nvSpPr>
        <p:spPr>
          <a:xfrm>
            <a:off x="561257" y="750524"/>
            <a:ext cx="8021486" cy="414589"/>
          </a:xfrm>
          <a:prstGeom prst="snip2SameRect">
            <a:avLst/>
          </a:prstGeom>
          <a:gradFill>
            <a:gsLst>
              <a:gs pos="67000">
                <a:srgbClr val="00B050"/>
              </a:gs>
              <a:gs pos="100000">
                <a:srgbClr val="F4FEF8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561" tIns="35780" rIns="71561" bIns="35780" spcCol="0" rtlCol="0" anchor="ctr"/>
          <a:lstStyle/>
          <a:p>
            <a:r>
              <a:rPr lang="en-US" altLang="zh-CN" sz="2000" dirty="0"/>
              <a:t>What is this learning problem?</a:t>
            </a:r>
            <a:endParaRPr lang="zh-CN" altLang="en-US" sz="2000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矩形 150"/>
          <p:cNvSpPr/>
          <p:nvPr/>
        </p:nvSpPr>
        <p:spPr>
          <a:xfrm>
            <a:off x="401815" y="-20065"/>
            <a:ext cx="8545948" cy="881003"/>
          </a:xfrm>
          <a:prstGeom prst="rect">
            <a:avLst/>
          </a:prstGeom>
          <a:gradFill flip="none" rotWithShape="1">
            <a:gsLst>
              <a:gs pos="37000">
                <a:srgbClr val="ADE5BA">
                  <a:alpha val="64706"/>
                </a:srgbClr>
              </a:gs>
              <a:gs pos="96000">
                <a:srgbClr val="F4FEF8"/>
              </a:gs>
            </a:gsLst>
            <a:lin ang="5400000" scaled="0"/>
            <a:tileRect/>
          </a:gradFill>
          <a:ln>
            <a:noFill/>
          </a:ln>
          <a:effectLst>
            <a:outerShdw blurRad="5080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561" tIns="35780" rIns="71561" bIns="35780" spcCol="0" rtlCol="0" anchor="ctr"/>
          <a:lstStyle/>
          <a:p>
            <a:pPr algn="ctr"/>
            <a:endParaRPr lang="zh-CN" altLang="en-US"/>
          </a:p>
        </p:txBody>
      </p:sp>
      <p:sp>
        <p:nvSpPr>
          <p:cNvPr id="105" name="object 105"/>
          <p:cNvSpPr/>
          <p:nvPr/>
        </p:nvSpPr>
        <p:spPr>
          <a:xfrm>
            <a:off x="260637" y="4949162"/>
            <a:ext cx="2588447" cy="193043"/>
          </a:xfrm>
          <a:custGeom>
            <a:avLst/>
            <a:gdLst/>
            <a:ahLst/>
            <a:cxnLst/>
            <a:rect l="l" t="t" r="r" b="b"/>
            <a:pathLst>
              <a:path w="3027045" h="283845">
                <a:moveTo>
                  <a:pt x="0" y="0"/>
                </a:moveTo>
                <a:lnTo>
                  <a:pt x="3026664" y="0"/>
                </a:lnTo>
                <a:lnTo>
                  <a:pt x="3026664" y="283464"/>
                </a:lnTo>
                <a:lnTo>
                  <a:pt x="0" y="283464"/>
                </a:lnTo>
                <a:lnTo>
                  <a:pt x="0" y="0"/>
                </a:lnTo>
              </a:path>
            </a:pathLst>
          </a:custGeom>
          <a:solidFill>
            <a:srgbClr val="C6E4C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6" name="object 106"/>
          <p:cNvSpPr/>
          <p:nvPr/>
        </p:nvSpPr>
        <p:spPr>
          <a:xfrm>
            <a:off x="2849084" y="4949358"/>
            <a:ext cx="5603686" cy="193043"/>
          </a:xfrm>
          <a:custGeom>
            <a:avLst/>
            <a:gdLst/>
            <a:ahLst/>
            <a:cxnLst/>
            <a:rect l="l" t="t" r="r" b="b"/>
            <a:pathLst>
              <a:path w="6553200" h="283845">
                <a:moveTo>
                  <a:pt x="0" y="0"/>
                </a:moveTo>
                <a:lnTo>
                  <a:pt x="6553199" y="0"/>
                </a:lnTo>
                <a:lnTo>
                  <a:pt x="6553199" y="283464"/>
                </a:lnTo>
                <a:lnTo>
                  <a:pt x="0" y="283464"/>
                </a:lnTo>
                <a:lnTo>
                  <a:pt x="0" y="0"/>
                </a:lnTo>
              </a:path>
            </a:pathLst>
          </a:custGeom>
          <a:solidFill>
            <a:srgbClr val="A5D6A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0" name="object 140"/>
          <p:cNvSpPr/>
          <p:nvPr/>
        </p:nvSpPr>
        <p:spPr>
          <a:xfrm>
            <a:off x="8447981" y="4951047"/>
            <a:ext cx="432765" cy="193043"/>
          </a:xfrm>
          <a:custGeom>
            <a:avLst/>
            <a:gdLst/>
            <a:ahLst/>
            <a:cxnLst/>
            <a:rect l="l" t="t" r="r" b="b"/>
            <a:pathLst>
              <a:path w="506095" h="283845">
                <a:moveTo>
                  <a:pt x="0" y="0"/>
                </a:moveTo>
                <a:lnTo>
                  <a:pt x="505969" y="0"/>
                </a:lnTo>
                <a:lnTo>
                  <a:pt x="505969" y="283464"/>
                </a:lnTo>
                <a:lnTo>
                  <a:pt x="0" y="283464"/>
                </a:lnTo>
                <a:lnTo>
                  <a:pt x="0" y="0"/>
                </a:lnTo>
              </a:path>
            </a:pathLst>
          </a:custGeom>
          <a:solidFill>
            <a:srgbClr val="C6E4C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页脚占位符 1"/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0160"/>
            <a:r>
              <a:rPr lang="en-US" sz="1000" spc="16"/>
              <a:t>Machine Learning</a:t>
            </a:r>
            <a:endParaRPr lang="en-US" sz="100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7"/>
          </p:nvPr>
        </p:nvSpPr>
        <p:spPr>
          <a:xfrm>
            <a:off x="8495170" y="4973846"/>
            <a:ext cx="381181" cy="153888"/>
          </a:xfrm>
        </p:spPr>
        <p:txBody>
          <a:bodyPr/>
          <a:lstStyle/>
          <a:p>
            <a:pPr marL="51435"/>
            <a:fld id="{81D60167-4931-47E6-BA6A-407CBD079E47}" type="slidenum">
              <a:rPr lang="en-US" altLang="zh-CN" spc="20"/>
            </a:fld>
            <a:r>
              <a:rPr lang="en-US" altLang="zh-CN" spc="16"/>
              <a:t>/27</a:t>
            </a:r>
            <a:endParaRPr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36655" y="-20064"/>
            <a:ext cx="2150252" cy="287702"/>
          </a:xfrm>
          <a:prstGeom prst="rect">
            <a:avLst/>
          </a:prstGeom>
          <a:noFill/>
        </p:spPr>
        <p:txBody>
          <a:bodyPr wrap="square" lIns="71561" tIns="35780" rIns="71561" bIns="35780" rtlCol="0">
            <a:spAutoFit/>
          </a:bodyPr>
          <a:lstStyle/>
          <a:p>
            <a:r>
              <a:rPr lang="en-US" altLang="zh-CN" b="1" dirty="0">
                <a:solidFill>
                  <a:schemeClr val="accent3">
                    <a:lumMod val="75000"/>
                  </a:schemeClr>
                </a:solidFill>
              </a:rPr>
              <a:t>Types of Learning</a:t>
            </a:r>
            <a:endParaRPr lang="zh-CN" altLang="en-US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401815" y="1142548"/>
            <a:ext cx="8471574" cy="3281967"/>
            <a:chOff x="3594100" y="3781425"/>
            <a:chExt cx="6477000" cy="2133600"/>
          </a:xfrm>
        </p:grpSpPr>
        <p:sp>
          <p:nvSpPr>
            <p:cNvPr id="11" name="圆角矩形 10"/>
            <p:cNvSpPr/>
            <p:nvPr/>
          </p:nvSpPr>
          <p:spPr>
            <a:xfrm>
              <a:off x="3748199" y="4000789"/>
              <a:ext cx="6316413" cy="1905000"/>
            </a:xfrm>
            <a:prstGeom prst="roundRect">
              <a:avLst/>
            </a:prstGeom>
            <a:solidFill>
              <a:srgbClr val="DAFEF7"/>
            </a:solidFill>
            <a:ln>
              <a:noFill/>
            </a:ln>
            <a:effectLst>
              <a:glow rad="266700">
                <a:schemeClr val="tx1">
                  <a:lumMod val="50000"/>
                  <a:lumOff val="50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圆角矩形 11"/>
            <p:cNvSpPr/>
            <p:nvPr/>
          </p:nvSpPr>
          <p:spPr>
            <a:xfrm>
              <a:off x="3594100" y="3781425"/>
              <a:ext cx="6477000" cy="2133600"/>
            </a:xfrm>
            <a:prstGeom prst="roundRect">
              <a:avLst/>
            </a:prstGeom>
            <a:solidFill>
              <a:srgbClr val="DAFEF7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1295400" y="133350"/>
            <a:ext cx="5929482" cy="503146"/>
          </a:xfrm>
          <a:prstGeom prst="rect">
            <a:avLst/>
          </a:prstGeom>
          <a:noFill/>
        </p:spPr>
        <p:txBody>
          <a:bodyPr wrap="square" lIns="71561" tIns="35780" rIns="71561" bIns="35780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accent3">
                    <a:lumMod val="50000"/>
                  </a:schemeClr>
                </a:solidFill>
              </a:rPr>
              <a:t>Fun Time</a:t>
            </a:r>
            <a:endParaRPr lang="zh-CN" altLang="en-US" sz="2800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486907" y="-19434"/>
            <a:ext cx="3532893" cy="287702"/>
          </a:xfrm>
          <a:prstGeom prst="rect">
            <a:avLst/>
          </a:prstGeom>
          <a:noFill/>
        </p:spPr>
        <p:txBody>
          <a:bodyPr wrap="square" lIns="71561" tIns="35780" rIns="71561" bIns="35780" rtlCol="0">
            <a:spAutoFit/>
          </a:bodyPr>
          <a:lstStyle/>
          <a:p>
            <a:r>
              <a:rPr lang="en-US" altLang="zh-CN" b="1" i="1" dirty="0">
                <a:solidFill>
                  <a:schemeClr val="accent3">
                    <a:lumMod val="75000"/>
                  </a:schemeClr>
                </a:solidFill>
              </a:rPr>
              <a:t>Learning with Different Protocol f </a:t>
            </a:r>
            <a:r>
              <a:rPr lang="en-US" altLang="zh-CN" b="1" i="1" dirty="0">
                <a:solidFill>
                  <a:schemeClr val="accent3">
                    <a:lumMod val="75000"/>
                  </a:schemeClr>
                </a:solidFill>
                <a:sym typeface="Wingdings" panose="05000000000000000000" pitchFamily="2" charset="2"/>
              </a:rPr>
              <a:t> (</a:t>
            </a:r>
            <a:r>
              <a:rPr lang="en-US" altLang="zh-CN" b="1" i="1" dirty="0" err="1">
                <a:solidFill>
                  <a:schemeClr val="accent3">
                    <a:lumMod val="75000"/>
                  </a:schemeClr>
                </a:solidFill>
                <a:sym typeface="Wingdings" panose="05000000000000000000" pitchFamily="2" charset="2"/>
              </a:rPr>
              <a:t>Xn,Yn</a:t>
            </a:r>
            <a:r>
              <a:rPr lang="en-US" altLang="zh-CN" b="1" i="1" dirty="0">
                <a:solidFill>
                  <a:schemeClr val="accent3">
                    <a:lumMod val="75000"/>
                  </a:schemeClr>
                </a:solidFill>
                <a:sym typeface="Wingdings" panose="05000000000000000000" pitchFamily="2" charset="2"/>
              </a:rPr>
              <a:t>)</a:t>
            </a:r>
            <a:endParaRPr lang="zh-CN" altLang="en-US" b="1" i="1" dirty="0">
              <a:solidFill>
                <a:schemeClr val="accent3">
                  <a:lumMod val="75000"/>
                </a:schemeClr>
              </a:solidFill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2000" y="1175805"/>
            <a:ext cx="6934200" cy="2964193"/>
          </a:xfrm>
          <a:prstGeom prst="rect">
            <a:avLst/>
          </a:prstGeom>
        </p:spPr>
      </p:pic>
      <p:sp>
        <p:nvSpPr>
          <p:cNvPr id="21" name="剪去同侧角的矩形 13"/>
          <p:cNvSpPr/>
          <p:nvPr/>
        </p:nvSpPr>
        <p:spPr>
          <a:xfrm>
            <a:off x="561257" y="750524"/>
            <a:ext cx="8021486" cy="414589"/>
          </a:xfrm>
          <a:prstGeom prst="snip2SameRect">
            <a:avLst/>
          </a:prstGeom>
          <a:gradFill>
            <a:gsLst>
              <a:gs pos="67000">
                <a:srgbClr val="00B050"/>
              </a:gs>
              <a:gs pos="100000">
                <a:srgbClr val="F4FEF8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561" tIns="35780" rIns="71561" bIns="35780" spcCol="0" rtlCol="0" anchor="ctr"/>
          <a:lstStyle/>
          <a:p>
            <a:r>
              <a:rPr lang="en-US" altLang="zh-CN" sz="2000" dirty="0"/>
              <a:t>What is this learning problem?</a:t>
            </a:r>
            <a:endParaRPr lang="zh-CN" altLang="en-US" sz="20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400" y="2874695"/>
            <a:ext cx="5075716" cy="147726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矩形 150"/>
          <p:cNvSpPr/>
          <p:nvPr/>
        </p:nvSpPr>
        <p:spPr>
          <a:xfrm>
            <a:off x="401815" y="-20065"/>
            <a:ext cx="8545948" cy="881003"/>
          </a:xfrm>
          <a:prstGeom prst="rect">
            <a:avLst/>
          </a:prstGeom>
          <a:gradFill flip="none" rotWithShape="1">
            <a:gsLst>
              <a:gs pos="37000">
                <a:srgbClr val="ADE5BA">
                  <a:alpha val="64706"/>
                </a:srgbClr>
              </a:gs>
              <a:gs pos="96000">
                <a:srgbClr val="F4FEF8"/>
              </a:gs>
            </a:gsLst>
            <a:lin ang="5400000" scaled="0"/>
            <a:tileRect/>
          </a:gradFill>
          <a:ln>
            <a:noFill/>
          </a:ln>
          <a:effectLst>
            <a:outerShdw blurRad="5080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561" tIns="35780" rIns="71561" bIns="35780" spcCol="0" rtlCol="0" anchor="ctr"/>
          <a:lstStyle/>
          <a:p>
            <a:pPr algn="ctr"/>
            <a:endParaRPr lang="zh-CN" altLang="en-US"/>
          </a:p>
        </p:txBody>
      </p:sp>
      <p:sp>
        <p:nvSpPr>
          <p:cNvPr id="105" name="object 105"/>
          <p:cNvSpPr/>
          <p:nvPr/>
        </p:nvSpPr>
        <p:spPr>
          <a:xfrm>
            <a:off x="260637" y="4949162"/>
            <a:ext cx="2588447" cy="193043"/>
          </a:xfrm>
          <a:custGeom>
            <a:avLst/>
            <a:gdLst/>
            <a:ahLst/>
            <a:cxnLst/>
            <a:rect l="l" t="t" r="r" b="b"/>
            <a:pathLst>
              <a:path w="3027045" h="283845">
                <a:moveTo>
                  <a:pt x="0" y="0"/>
                </a:moveTo>
                <a:lnTo>
                  <a:pt x="3026664" y="0"/>
                </a:lnTo>
                <a:lnTo>
                  <a:pt x="3026664" y="283464"/>
                </a:lnTo>
                <a:lnTo>
                  <a:pt x="0" y="283464"/>
                </a:lnTo>
                <a:lnTo>
                  <a:pt x="0" y="0"/>
                </a:lnTo>
              </a:path>
            </a:pathLst>
          </a:custGeom>
          <a:solidFill>
            <a:srgbClr val="C6E4C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6" name="object 106"/>
          <p:cNvSpPr/>
          <p:nvPr/>
        </p:nvSpPr>
        <p:spPr>
          <a:xfrm>
            <a:off x="2849084" y="4949358"/>
            <a:ext cx="5603686" cy="193043"/>
          </a:xfrm>
          <a:custGeom>
            <a:avLst/>
            <a:gdLst/>
            <a:ahLst/>
            <a:cxnLst/>
            <a:rect l="l" t="t" r="r" b="b"/>
            <a:pathLst>
              <a:path w="6553200" h="283845">
                <a:moveTo>
                  <a:pt x="0" y="0"/>
                </a:moveTo>
                <a:lnTo>
                  <a:pt x="6553199" y="0"/>
                </a:lnTo>
                <a:lnTo>
                  <a:pt x="6553199" y="283464"/>
                </a:lnTo>
                <a:lnTo>
                  <a:pt x="0" y="283464"/>
                </a:lnTo>
                <a:lnTo>
                  <a:pt x="0" y="0"/>
                </a:lnTo>
              </a:path>
            </a:pathLst>
          </a:custGeom>
          <a:solidFill>
            <a:srgbClr val="A5D6A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0" name="object 140"/>
          <p:cNvSpPr/>
          <p:nvPr/>
        </p:nvSpPr>
        <p:spPr>
          <a:xfrm>
            <a:off x="8447981" y="4951047"/>
            <a:ext cx="432765" cy="193043"/>
          </a:xfrm>
          <a:custGeom>
            <a:avLst/>
            <a:gdLst/>
            <a:ahLst/>
            <a:cxnLst/>
            <a:rect l="l" t="t" r="r" b="b"/>
            <a:pathLst>
              <a:path w="506095" h="283845">
                <a:moveTo>
                  <a:pt x="0" y="0"/>
                </a:moveTo>
                <a:lnTo>
                  <a:pt x="505969" y="0"/>
                </a:lnTo>
                <a:lnTo>
                  <a:pt x="505969" y="283464"/>
                </a:lnTo>
                <a:lnTo>
                  <a:pt x="0" y="283464"/>
                </a:lnTo>
                <a:lnTo>
                  <a:pt x="0" y="0"/>
                </a:lnTo>
              </a:path>
            </a:pathLst>
          </a:custGeom>
          <a:solidFill>
            <a:srgbClr val="C6E4C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页脚占位符 1"/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0160"/>
            <a:r>
              <a:rPr lang="en-US" sz="1000" spc="16"/>
              <a:t>Machine Learning</a:t>
            </a:r>
            <a:endParaRPr lang="en-US" sz="100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7"/>
          </p:nvPr>
        </p:nvSpPr>
        <p:spPr>
          <a:xfrm>
            <a:off x="8495170" y="4973846"/>
            <a:ext cx="381181" cy="153888"/>
          </a:xfrm>
        </p:spPr>
        <p:txBody>
          <a:bodyPr/>
          <a:lstStyle/>
          <a:p>
            <a:pPr marL="51435"/>
            <a:fld id="{81D60167-4931-47E6-BA6A-407CBD079E47}" type="slidenum">
              <a:rPr lang="en-US" altLang="zh-CN" spc="20"/>
            </a:fld>
            <a:r>
              <a:rPr lang="en-US" altLang="zh-CN" spc="16"/>
              <a:t>/27</a:t>
            </a:r>
            <a:endParaRPr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36655" y="-20064"/>
            <a:ext cx="2150252" cy="287702"/>
          </a:xfrm>
          <a:prstGeom prst="rect">
            <a:avLst/>
          </a:prstGeom>
          <a:noFill/>
        </p:spPr>
        <p:txBody>
          <a:bodyPr wrap="square" lIns="71561" tIns="35780" rIns="71561" bIns="35780" rtlCol="0">
            <a:spAutoFit/>
          </a:bodyPr>
          <a:lstStyle/>
          <a:p>
            <a:r>
              <a:rPr lang="en-US" altLang="zh-CN" b="1" dirty="0" smtClean="0">
                <a:solidFill>
                  <a:schemeClr val="accent3">
                    <a:lumMod val="75000"/>
                  </a:schemeClr>
                </a:solidFill>
              </a:rPr>
              <a:t>The Learning Problem</a:t>
            </a:r>
            <a:endParaRPr lang="zh-CN" altLang="en-US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486907" y="-19434"/>
            <a:ext cx="2801843" cy="287702"/>
          </a:xfrm>
          <a:prstGeom prst="rect">
            <a:avLst/>
          </a:prstGeom>
          <a:noFill/>
        </p:spPr>
        <p:txBody>
          <a:bodyPr wrap="square" lIns="71561" tIns="35780" rIns="71561" bIns="35780" rtlCol="0">
            <a:spAutoFit/>
          </a:bodyPr>
          <a:lstStyle/>
          <a:p>
            <a:r>
              <a:rPr lang="en-US" altLang="zh-CN" b="1" i="1" dirty="0" smtClean="0">
                <a:solidFill>
                  <a:schemeClr val="accent3">
                    <a:lumMod val="75000"/>
                  </a:schemeClr>
                </a:solidFill>
              </a:rPr>
              <a:t>What is Machine Learning</a:t>
            </a:r>
            <a:endParaRPr lang="zh-CN" altLang="en-US" b="1" i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509520" y="395156"/>
            <a:ext cx="5929482" cy="503146"/>
          </a:xfrm>
          <a:prstGeom prst="rect">
            <a:avLst/>
          </a:prstGeom>
          <a:noFill/>
        </p:spPr>
        <p:txBody>
          <a:bodyPr wrap="square" lIns="71561" tIns="35780" rIns="71561" bIns="35780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accent3">
                    <a:lumMod val="50000"/>
                  </a:schemeClr>
                </a:solidFill>
              </a:rPr>
              <a:t>An Application: </a:t>
            </a:r>
            <a:r>
              <a:rPr lang="en-US" altLang="zh-CN" sz="2800" dirty="0" smtClean="0">
                <a:solidFill>
                  <a:schemeClr val="accent3">
                    <a:lumMod val="50000"/>
                  </a:schemeClr>
                </a:solidFill>
              </a:rPr>
              <a:t>Tree </a:t>
            </a:r>
            <a:r>
              <a:rPr lang="en-US" altLang="zh-CN" sz="2800" dirty="0">
                <a:solidFill>
                  <a:schemeClr val="accent3">
                    <a:lumMod val="50000"/>
                  </a:schemeClr>
                </a:solidFill>
              </a:rPr>
              <a:t>Recognition</a:t>
            </a:r>
            <a:endParaRPr lang="zh-CN" altLang="en-US" sz="2800" dirty="0">
              <a:solidFill>
                <a:schemeClr val="accent3">
                  <a:lumMod val="50000"/>
                </a:schemeClr>
              </a:solidFill>
            </a:endParaRPr>
          </a:p>
        </p:txBody>
      </p:sp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815" y="965216"/>
            <a:ext cx="2386454" cy="1425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组合 4"/>
          <p:cNvGrpSpPr/>
          <p:nvPr/>
        </p:nvGrpSpPr>
        <p:grpSpPr>
          <a:xfrm>
            <a:off x="3008180" y="834726"/>
            <a:ext cx="5799164" cy="1996143"/>
            <a:chOff x="3594100" y="3781425"/>
            <a:chExt cx="6477000" cy="2133600"/>
          </a:xfrm>
        </p:grpSpPr>
        <p:sp>
          <p:nvSpPr>
            <p:cNvPr id="17" name="圆角矩形 16"/>
            <p:cNvSpPr/>
            <p:nvPr/>
          </p:nvSpPr>
          <p:spPr>
            <a:xfrm>
              <a:off x="3748199" y="4000789"/>
              <a:ext cx="6316413" cy="1905000"/>
            </a:xfrm>
            <a:prstGeom prst="roundRect">
              <a:avLst/>
            </a:prstGeom>
            <a:solidFill>
              <a:srgbClr val="DAFEF7"/>
            </a:solidFill>
            <a:ln>
              <a:noFill/>
            </a:ln>
            <a:effectLst>
              <a:glow rad="266700">
                <a:schemeClr val="tx1">
                  <a:lumMod val="50000"/>
                  <a:lumOff val="50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圆角矩形 17"/>
            <p:cNvSpPr/>
            <p:nvPr/>
          </p:nvSpPr>
          <p:spPr>
            <a:xfrm>
              <a:off x="3594100" y="3781425"/>
              <a:ext cx="6477000" cy="2133600"/>
            </a:xfrm>
            <a:prstGeom prst="roundRect">
              <a:avLst/>
            </a:prstGeom>
            <a:solidFill>
              <a:srgbClr val="DAFEF7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3333976" y="965216"/>
            <a:ext cx="5330387" cy="349258"/>
          </a:xfrm>
          <a:prstGeom prst="rect">
            <a:avLst/>
          </a:prstGeom>
          <a:noFill/>
        </p:spPr>
        <p:txBody>
          <a:bodyPr wrap="square" lIns="71561" tIns="35780" rIns="71561" bIns="35780" rtlCol="0">
            <a:spAutoFit/>
          </a:bodyPr>
          <a:lstStyle/>
          <a:p>
            <a:pPr marL="223520" indent="-223520">
              <a:buClr>
                <a:schemeClr val="accent3">
                  <a:lumMod val="50000"/>
                </a:schemeClr>
              </a:buClr>
              <a:buFont typeface="Wingdings" panose="05000000000000000000" pitchFamily="2" charset="2"/>
              <a:buChar char="l"/>
            </a:pPr>
            <a:r>
              <a:rPr lang="en-US" altLang="zh-CN" sz="1800" dirty="0"/>
              <a:t>define trees and hand-program: </a:t>
            </a:r>
            <a:r>
              <a:rPr lang="en-US" altLang="zh-CN" sz="1800" dirty="0">
                <a:solidFill>
                  <a:schemeClr val="accent6">
                    <a:lumMod val="75000"/>
                  </a:schemeClr>
                </a:solidFill>
              </a:rPr>
              <a:t>difficult</a:t>
            </a:r>
            <a:endParaRPr lang="en-US" altLang="zh-CN" sz="18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346640" y="1324945"/>
            <a:ext cx="5330387" cy="626257"/>
          </a:xfrm>
          <a:prstGeom prst="rect">
            <a:avLst/>
          </a:prstGeom>
          <a:noFill/>
        </p:spPr>
        <p:txBody>
          <a:bodyPr wrap="square" lIns="71561" tIns="35780" rIns="71561" bIns="35780" rtlCol="0">
            <a:spAutoFit/>
          </a:bodyPr>
          <a:lstStyle/>
          <a:p>
            <a:pPr marL="223520" indent="-223520">
              <a:buClr>
                <a:schemeClr val="accent3">
                  <a:lumMod val="50000"/>
                </a:schemeClr>
              </a:buClr>
              <a:buFont typeface="Wingdings" panose="05000000000000000000" pitchFamily="2" charset="2"/>
              <a:buChar char="l"/>
            </a:pPr>
            <a:r>
              <a:rPr lang="en-US" altLang="zh-CN" sz="1800" dirty="0"/>
              <a:t>Learn from data (observations) and recognize:</a:t>
            </a:r>
            <a:endParaRPr lang="en-US" altLang="zh-CN" sz="1800" dirty="0"/>
          </a:p>
          <a:p>
            <a:pPr>
              <a:buClr>
                <a:schemeClr val="accent3">
                  <a:lumMod val="50000"/>
                </a:schemeClr>
              </a:buClr>
            </a:pPr>
            <a:r>
              <a:rPr lang="en-US" altLang="zh-CN" sz="1800" dirty="0"/>
              <a:t>     a </a:t>
            </a:r>
            <a:r>
              <a:rPr lang="en-US" altLang="zh-CN" sz="1800" dirty="0">
                <a:solidFill>
                  <a:schemeClr val="accent6">
                    <a:lumMod val="75000"/>
                  </a:schemeClr>
                </a:solidFill>
              </a:rPr>
              <a:t>little boy/girl can do so</a:t>
            </a:r>
            <a:endParaRPr lang="en-US" altLang="zh-CN" sz="18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333976" y="1949866"/>
            <a:ext cx="5330387" cy="626257"/>
          </a:xfrm>
          <a:prstGeom prst="rect">
            <a:avLst/>
          </a:prstGeom>
          <a:noFill/>
        </p:spPr>
        <p:txBody>
          <a:bodyPr wrap="square" lIns="71561" tIns="35780" rIns="71561" bIns="35780" rtlCol="0">
            <a:spAutoFit/>
          </a:bodyPr>
          <a:lstStyle/>
          <a:p>
            <a:pPr marL="223520" indent="-223520">
              <a:buClr>
                <a:schemeClr val="accent3">
                  <a:lumMod val="50000"/>
                </a:schemeClr>
              </a:buClr>
              <a:buFont typeface="Wingdings" panose="05000000000000000000" pitchFamily="2" charset="2"/>
              <a:buChar char="l"/>
            </a:pPr>
            <a:r>
              <a:rPr lang="en-US" altLang="zh-CN" sz="1800" dirty="0"/>
              <a:t>ML-based tree recognition system can be </a:t>
            </a:r>
            <a:r>
              <a:rPr lang="en-US" altLang="zh-CN" sz="1800" dirty="0">
                <a:solidFill>
                  <a:schemeClr val="accent6">
                    <a:lumMod val="75000"/>
                  </a:schemeClr>
                </a:solidFill>
              </a:rPr>
              <a:t>easier to build </a:t>
            </a:r>
            <a:r>
              <a:rPr lang="en-US" altLang="zh-CN" sz="1800" dirty="0"/>
              <a:t>than hand-programmed system</a:t>
            </a:r>
            <a:endParaRPr lang="en-US" altLang="zh-CN" sz="1800" dirty="0"/>
          </a:p>
        </p:txBody>
      </p:sp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894" y="2727221"/>
            <a:ext cx="2455810" cy="1463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5" name="Picture 9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69" y="2727221"/>
            <a:ext cx="2996726" cy="1691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2" name="组合 31"/>
          <p:cNvGrpSpPr/>
          <p:nvPr/>
        </p:nvGrpSpPr>
        <p:grpSpPr>
          <a:xfrm>
            <a:off x="4376523" y="3660047"/>
            <a:ext cx="4076247" cy="777355"/>
            <a:chOff x="774700" y="1419225"/>
            <a:chExt cx="9220200" cy="2133600"/>
          </a:xfrm>
          <a:solidFill>
            <a:srgbClr val="FFFFC9"/>
          </a:solidFill>
        </p:grpSpPr>
        <p:sp>
          <p:nvSpPr>
            <p:cNvPr id="33" name="圆角矩形 32"/>
            <p:cNvSpPr/>
            <p:nvPr/>
          </p:nvSpPr>
          <p:spPr>
            <a:xfrm>
              <a:off x="994064" y="1638589"/>
              <a:ext cx="8991600" cy="1905000"/>
            </a:xfrm>
            <a:prstGeom prst="roundRect">
              <a:avLst/>
            </a:prstGeom>
            <a:grpFill/>
            <a:ln>
              <a:noFill/>
            </a:ln>
            <a:effectLst>
              <a:glow rad="266700">
                <a:schemeClr val="tx1">
                  <a:lumMod val="50000"/>
                  <a:lumOff val="50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圆角矩形 33"/>
            <p:cNvSpPr/>
            <p:nvPr/>
          </p:nvSpPr>
          <p:spPr>
            <a:xfrm>
              <a:off x="774700" y="1419225"/>
              <a:ext cx="9220200" cy="2133600"/>
            </a:xfrm>
            <a:prstGeom prst="round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800" dirty="0">
                  <a:solidFill>
                    <a:schemeClr val="tx1"/>
                  </a:solidFill>
                </a:rPr>
                <a:t>ML: an </a:t>
              </a:r>
              <a:r>
                <a:rPr lang="en-US" altLang="zh-CN" sz="1800" dirty="0">
                  <a:solidFill>
                    <a:schemeClr val="accent6">
                      <a:lumMod val="75000"/>
                    </a:schemeClr>
                  </a:solidFill>
                </a:rPr>
                <a:t>alternative route </a:t>
              </a:r>
              <a:r>
                <a:rPr lang="en-US" altLang="zh-CN" sz="1800" dirty="0">
                  <a:solidFill>
                    <a:schemeClr val="tx1"/>
                  </a:solidFill>
                </a:rPr>
                <a:t>to build complicated systems</a:t>
              </a:r>
              <a:endParaRPr lang="zh-CN" altLang="en-US" sz="1800" dirty="0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4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4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7" grpId="0"/>
      <p:bldP spid="28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矩形 150"/>
          <p:cNvSpPr/>
          <p:nvPr/>
        </p:nvSpPr>
        <p:spPr>
          <a:xfrm>
            <a:off x="401815" y="-20065"/>
            <a:ext cx="8545948" cy="881003"/>
          </a:xfrm>
          <a:prstGeom prst="rect">
            <a:avLst/>
          </a:prstGeom>
          <a:gradFill flip="none" rotWithShape="1">
            <a:gsLst>
              <a:gs pos="37000">
                <a:srgbClr val="ADE5BA">
                  <a:alpha val="64706"/>
                </a:srgbClr>
              </a:gs>
              <a:gs pos="96000">
                <a:srgbClr val="F4FEF8"/>
              </a:gs>
            </a:gsLst>
            <a:lin ang="5400000" scaled="0"/>
            <a:tileRect/>
          </a:gradFill>
          <a:ln>
            <a:noFill/>
          </a:ln>
          <a:effectLst>
            <a:outerShdw blurRad="5080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561" tIns="35780" rIns="71561" bIns="35780" spcCol="0" rtlCol="0" anchor="ctr"/>
          <a:lstStyle/>
          <a:p>
            <a:pPr algn="ctr"/>
            <a:endParaRPr lang="zh-CN" altLang="en-US"/>
          </a:p>
        </p:txBody>
      </p:sp>
      <p:sp>
        <p:nvSpPr>
          <p:cNvPr id="105" name="object 105"/>
          <p:cNvSpPr/>
          <p:nvPr/>
        </p:nvSpPr>
        <p:spPr>
          <a:xfrm>
            <a:off x="260637" y="4949162"/>
            <a:ext cx="2588447" cy="193043"/>
          </a:xfrm>
          <a:custGeom>
            <a:avLst/>
            <a:gdLst/>
            <a:ahLst/>
            <a:cxnLst/>
            <a:rect l="l" t="t" r="r" b="b"/>
            <a:pathLst>
              <a:path w="3027045" h="283845">
                <a:moveTo>
                  <a:pt x="0" y="0"/>
                </a:moveTo>
                <a:lnTo>
                  <a:pt x="3026664" y="0"/>
                </a:lnTo>
                <a:lnTo>
                  <a:pt x="3026664" y="283464"/>
                </a:lnTo>
                <a:lnTo>
                  <a:pt x="0" y="283464"/>
                </a:lnTo>
                <a:lnTo>
                  <a:pt x="0" y="0"/>
                </a:lnTo>
              </a:path>
            </a:pathLst>
          </a:custGeom>
          <a:solidFill>
            <a:srgbClr val="C6E4C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6" name="object 106"/>
          <p:cNvSpPr/>
          <p:nvPr/>
        </p:nvSpPr>
        <p:spPr>
          <a:xfrm>
            <a:off x="2849084" y="4949358"/>
            <a:ext cx="5603686" cy="193043"/>
          </a:xfrm>
          <a:custGeom>
            <a:avLst/>
            <a:gdLst/>
            <a:ahLst/>
            <a:cxnLst/>
            <a:rect l="l" t="t" r="r" b="b"/>
            <a:pathLst>
              <a:path w="6553200" h="283845">
                <a:moveTo>
                  <a:pt x="0" y="0"/>
                </a:moveTo>
                <a:lnTo>
                  <a:pt x="6553199" y="0"/>
                </a:lnTo>
                <a:lnTo>
                  <a:pt x="6553199" y="283464"/>
                </a:lnTo>
                <a:lnTo>
                  <a:pt x="0" y="283464"/>
                </a:lnTo>
                <a:lnTo>
                  <a:pt x="0" y="0"/>
                </a:lnTo>
              </a:path>
            </a:pathLst>
          </a:custGeom>
          <a:solidFill>
            <a:srgbClr val="A5D6A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0" name="object 140"/>
          <p:cNvSpPr/>
          <p:nvPr/>
        </p:nvSpPr>
        <p:spPr>
          <a:xfrm>
            <a:off x="8447981" y="4951047"/>
            <a:ext cx="432765" cy="193043"/>
          </a:xfrm>
          <a:custGeom>
            <a:avLst/>
            <a:gdLst/>
            <a:ahLst/>
            <a:cxnLst/>
            <a:rect l="l" t="t" r="r" b="b"/>
            <a:pathLst>
              <a:path w="506095" h="283845">
                <a:moveTo>
                  <a:pt x="0" y="0"/>
                </a:moveTo>
                <a:lnTo>
                  <a:pt x="505969" y="0"/>
                </a:lnTo>
                <a:lnTo>
                  <a:pt x="505969" y="283464"/>
                </a:lnTo>
                <a:lnTo>
                  <a:pt x="0" y="283464"/>
                </a:lnTo>
                <a:lnTo>
                  <a:pt x="0" y="0"/>
                </a:lnTo>
              </a:path>
            </a:pathLst>
          </a:custGeom>
          <a:solidFill>
            <a:srgbClr val="C6E4C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页脚占位符 1"/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0160"/>
            <a:r>
              <a:rPr lang="en-US" sz="1000" spc="16"/>
              <a:t>Machine Learning</a:t>
            </a:r>
            <a:endParaRPr lang="en-US" sz="100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7"/>
          </p:nvPr>
        </p:nvSpPr>
        <p:spPr>
          <a:xfrm>
            <a:off x="8495170" y="4973846"/>
            <a:ext cx="381181" cy="153888"/>
          </a:xfrm>
        </p:spPr>
        <p:txBody>
          <a:bodyPr/>
          <a:lstStyle/>
          <a:p>
            <a:pPr marL="51435"/>
            <a:fld id="{81D60167-4931-47E6-BA6A-407CBD079E47}" type="slidenum">
              <a:rPr lang="en-US" altLang="zh-CN" spc="20"/>
            </a:fld>
            <a:r>
              <a:rPr lang="en-US" altLang="zh-CN" spc="16"/>
              <a:t>/27</a:t>
            </a:r>
            <a:endParaRPr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36655" y="-20064"/>
            <a:ext cx="2150252" cy="287702"/>
          </a:xfrm>
          <a:prstGeom prst="rect">
            <a:avLst/>
          </a:prstGeom>
          <a:noFill/>
        </p:spPr>
        <p:txBody>
          <a:bodyPr wrap="square" lIns="71561" tIns="35780" rIns="71561" bIns="35780" rtlCol="0">
            <a:spAutoFit/>
          </a:bodyPr>
          <a:lstStyle/>
          <a:p>
            <a:r>
              <a:rPr lang="en-US" altLang="zh-CN" b="1" dirty="0">
                <a:solidFill>
                  <a:schemeClr val="accent3">
                    <a:lumMod val="75000"/>
                  </a:schemeClr>
                </a:solidFill>
              </a:rPr>
              <a:t>Types of Learning</a:t>
            </a:r>
            <a:endParaRPr lang="zh-CN" altLang="en-US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486907" y="-19434"/>
            <a:ext cx="3151893" cy="287702"/>
          </a:xfrm>
          <a:prstGeom prst="rect">
            <a:avLst/>
          </a:prstGeom>
          <a:noFill/>
        </p:spPr>
        <p:txBody>
          <a:bodyPr wrap="square" lIns="71561" tIns="35780" rIns="71561" bIns="35780" rtlCol="0">
            <a:spAutoFit/>
          </a:bodyPr>
          <a:lstStyle/>
          <a:p>
            <a:r>
              <a:rPr lang="en-US" altLang="zh-CN" b="1" i="1" dirty="0">
                <a:solidFill>
                  <a:schemeClr val="accent3">
                    <a:lumMod val="75000"/>
                  </a:schemeClr>
                </a:solidFill>
              </a:rPr>
              <a:t>Learning with Different Input Space X</a:t>
            </a:r>
            <a:endParaRPr lang="zh-CN" altLang="en-US" b="1" i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509520" y="395156"/>
            <a:ext cx="5929482" cy="503146"/>
          </a:xfrm>
          <a:prstGeom prst="rect">
            <a:avLst/>
          </a:prstGeom>
          <a:noFill/>
        </p:spPr>
        <p:txBody>
          <a:bodyPr wrap="square" lIns="71561" tIns="35780" rIns="71561" bIns="35780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accent3">
                    <a:lumMod val="50000"/>
                  </a:schemeClr>
                </a:solidFill>
              </a:rPr>
              <a:t>Credit Approval Problem Revisited</a:t>
            </a:r>
            <a:endParaRPr lang="zh-CN" altLang="en-US" sz="2800" dirty="0">
              <a:solidFill>
                <a:schemeClr val="accent3">
                  <a:lumMod val="50000"/>
                </a:schemeClr>
              </a:solidFill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4495800" y="834726"/>
            <a:ext cx="4246378" cy="1813224"/>
            <a:chOff x="3594100" y="3781425"/>
            <a:chExt cx="6477000" cy="2133600"/>
          </a:xfrm>
        </p:grpSpPr>
        <p:sp>
          <p:nvSpPr>
            <p:cNvPr id="17" name="圆角矩形 16"/>
            <p:cNvSpPr/>
            <p:nvPr/>
          </p:nvSpPr>
          <p:spPr>
            <a:xfrm>
              <a:off x="3748199" y="4000789"/>
              <a:ext cx="6316413" cy="1905000"/>
            </a:xfrm>
            <a:prstGeom prst="roundRect">
              <a:avLst/>
            </a:prstGeom>
            <a:solidFill>
              <a:srgbClr val="DAFEF7"/>
            </a:solidFill>
            <a:ln>
              <a:noFill/>
            </a:ln>
            <a:effectLst>
              <a:glow rad="266700">
                <a:schemeClr val="tx1">
                  <a:lumMod val="50000"/>
                  <a:lumOff val="50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圆角矩形 17"/>
            <p:cNvSpPr/>
            <p:nvPr/>
          </p:nvSpPr>
          <p:spPr>
            <a:xfrm>
              <a:off x="3594100" y="3781425"/>
              <a:ext cx="6477000" cy="2133600"/>
            </a:xfrm>
            <a:prstGeom prst="roundRect">
              <a:avLst/>
            </a:prstGeom>
            <a:solidFill>
              <a:srgbClr val="DAFEF7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73471" y="834726"/>
            <a:ext cx="3449701" cy="1718020"/>
          </a:xfrm>
          <a:prstGeom prst="rect">
            <a:avLst/>
          </a:prstGeom>
        </p:spPr>
      </p:pic>
      <p:sp>
        <p:nvSpPr>
          <p:cNvPr id="9" name="矩形: 圆角 8"/>
          <p:cNvSpPr/>
          <p:nvPr/>
        </p:nvSpPr>
        <p:spPr>
          <a:xfrm>
            <a:off x="336656" y="1500762"/>
            <a:ext cx="2213540" cy="881003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122" y="1538126"/>
            <a:ext cx="2112785" cy="781056"/>
          </a:xfrm>
          <a:prstGeom prst="rect">
            <a:avLst/>
          </a:prstGeom>
        </p:spPr>
      </p:pic>
      <p:cxnSp>
        <p:nvCxnSpPr>
          <p:cNvPr id="29" name="直接箭头连接符 28"/>
          <p:cNvCxnSpPr/>
          <p:nvPr/>
        </p:nvCxnSpPr>
        <p:spPr>
          <a:xfrm>
            <a:off x="1411781" y="2282986"/>
            <a:ext cx="0" cy="57752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图片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2897618"/>
            <a:ext cx="2456326" cy="1746903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9726" y="2791841"/>
            <a:ext cx="2354655" cy="1329524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02146" y="2790152"/>
            <a:ext cx="3096618" cy="100590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57140" y="4081962"/>
            <a:ext cx="5563543" cy="80772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矩形 150"/>
          <p:cNvSpPr/>
          <p:nvPr/>
        </p:nvSpPr>
        <p:spPr>
          <a:xfrm>
            <a:off x="401815" y="-20065"/>
            <a:ext cx="8545948" cy="881003"/>
          </a:xfrm>
          <a:prstGeom prst="rect">
            <a:avLst/>
          </a:prstGeom>
          <a:gradFill flip="none" rotWithShape="1">
            <a:gsLst>
              <a:gs pos="37000">
                <a:srgbClr val="ADE5BA">
                  <a:alpha val="64706"/>
                </a:srgbClr>
              </a:gs>
              <a:gs pos="96000">
                <a:srgbClr val="F4FEF8"/>
              </a:gs>
            </a:gsLst>
            <a:lin ang="5400000" scaled="0"/>
            <a:tileRect/>
          </a:gradFill>
          <a:ln>
            <a:noFill/>
          </a:ln>
          <a:effectLst>
            <a:outerShdw blurRad="5080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561" tIns="35780" rIns="71561" bIns="35780" spcCol="0" rtlCol="0" anchor="ctr"/>
          <a:lstStyle/>
          <a:p>
            <a:pPr algn="ctr"/>
            <a:endParaRPr lang="zh-CN" altLang="en-US"/>
          </a:p>
        </p:txBody>
      </p:sp>
      <p:sp>
        <p:nvSpPr>
          <p:cNvPr id="105" name="object 105"/>
          <p:cNvSpPr/>
          <p:nvPr/>
        </p:nvSpPr>
        <p:spPr>
          <a:xfrm>
            <a:off x="260637" y="4949162"/>
            <a:ext cx="2588447" cy="193043"/>
          </a:xfrm>
          <a:custGeom>
            <a:avLst/>
            <a:gdLst/>
            <a:ahLst/>
            <a:cxnLst/>
            <a:rect l="l" t="t" r="r" b="b"/>
            <a:pathLst>
              <a:path w="3027045" h="283845">
                <a:moveTo>
                  <a:pt x="0" y="0"/>
                </a:moveTo>
                <a:lnTo>
                  <a:pt x="3026664" y="0"/>
                </a:lnTo>
                <a:lnTo>
                  <a:pt x="3026664" y="283464"/>
                </a:lnTo>
                <a:lnTo>
                  <a:pt x="0" y="283464"/>
                </a:lnTo>
                <a:lnTo>
                  <a:pt x="0" y="0"/>
                </a:lnTo>
              </a:path>
            </a:pathLst>
          </a:custGeom>
          <a:solidFill>
            <a:srgbClr val="C6E4C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6" name="object 106"/>
          <p:cNvSpPr/>
          <p:nvPr/>
        </p:nvSpPr>
        <p:spPr>
          <a:xfrm>
            <a:off x="2849084" y="4949358"/>
            <a:ext cx="5603686" cy="193043"/>
          </a:xfrm>
          <a:custGeom>
            <a:avLst/>
            <a:gdLst/>
            <a:ahLst/>
            <a:cxnLst/>
            <a:rect l="l" t="t" r="r" b="b"/>
            <a:pathLst>
              <a:path w="6553200" h="283845">
                <a:moveTo>
                  <a:pt x="0" y="0"/>
                </a:moveTo>
                <a:lnTo>
                  <a:pt x="6553199" y="0"/>
                </a:lnTo>
                <a:lnTo>
                  <a:pt x="6553199" y="283464"/>
                </a:lnTo>
                <a:lnTo>
                  <a:pt x="0" y="283464"/>
                </a:lnTo>
                <a:lnTo>
                  <a:pt x="0" y="0"/>
                </a:lnTo>
              </a:path>
            </a:pathLst>
          </a:custGeom>
          <a:solidFill>
            <a:srgbClr val="A5D6A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0" name="object 140"/>
          <p:cNvSpPr/>
          <p:nvPr/>
        </p:nvSpPr>
        <p:spPr>
          <a:xfrm>
            <a:off x="8447981" y="4951047"/>
            <a:ext cx="432765" cy="193043"/>
          </a:xfrm>
          <a:custGeom>
            <a:avLst/>
            <a:gdLst/>
            <a:ahLst/>
            <a:cxnLst/>
            <a:rect l="l" t="t" r="r" b="b"/>
            <a:pathLst>
              <a:path w="506095" h="283845">
                <a:moveTo>
                  <a:pt x="0" y="0"/>
                </a:moveTo>
                <a:lnTo>
                  <a:pt x="505969" y="0"/>
                </a:lnTo>
                <a:lnTo>
                  <a:pt x="505969" y="283464"/>
                </a:lnTo>
                <a:lnTo>
                  <a:pt x="0" y="283464"/>
                </a:lnTo>
                <a:lnTo>
                  <a:pt x="0" y="0"/>
                </a:lnTo>
              </a:path>
            </a:pathLst>
          </a:custGeom>
          <a:solidFill>
            <a:srgbClr val="C6E4C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页脚占位符 1"/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0160"/>
            <a:r>
              <a:rPr lang="en-US" sz="1000" spc="16"/>
              <a:t>Machine Learning</a:t>
            </a:r>
            <a:endParaRPr lang="en-US" sz="100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7"/>
          </p:nvPr>
        </p:nvSpPr>
        <p:spPr>
          <a:xfrm>
            <a:off x="8495170" y="4973846"/>
            <a:ext cx="381181" cy="153888"/>
          </a:xfrm>
        </p:spPr>
        <p:txBody>
          <a:bodyPr/>
          <a:lstStyle/>
          <a:p>
            <a:pPr marL="51435"/>
            <a:fld id="{81D60167-4931-47E6-BA6A-407CBD079E47}" type="slidenum">
              <a:rPr lang="en-US" altLang="zh-CN" spc="20"/>
            </a:fld>
            <a:r>
              <a:rPr lang="en-US" altLang="zh-CN" spc="16"/>
              <a:t>/27</a:t>
            </a:r>
            <a:endParaRPr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36655" y="-20064"/>
            <a:ext cx="2150252" cy="287702"/>
          </a:xfrm>
          <a:prstGeom prst="rect">
            <a:avLst/>
          </a:prstGeom>
          <a:noFill/>
        </p:spPr>
        <p:txBody>
          <a:bodyPr wrap="square" lIns="71561" tIns="35780" rIns="71561" bIns="35780" rtlCol="0">
            <a:spAutoFit/>
          </a:bodyPr>
          <a:lstStyle/>
          <a:p>
            <a:r>
              <a:rPr lang="en-US" altLang="zh-CN" b="1" dirty="0">
                <a:solidFill>
                  <a:schemeClr val="accent3">
                    <a:lumMod val="75000"/>
                  </a:schemeClr>
                </a:solidFill>
              </a:rPr>
              <a:t>Types of Learning</a:t>
            </a:r>
            <a:endParaRPr lang="zh-CN" altLang="en-US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175071" y="314755"/>
            <a:ext cx="5929482" cy="503146"/>
          </a:xfrm>
          <a:prstGeom prst="rect">
            <a:avLst/>
          </a:prstGeom>
          <a:noFill/>
        </p:spPr>
        <p:txBody>
          <a:bodyPr wrap="square" lIns="71561" tIns="35780" rIns="71561" bIns="35780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accent3">
                    <a:lumMod val="50000"/>
                  </a:schemeClr>
                </a:solidFill>
              </a:rPr>
              <a:t>More on Concrete Features</a:t>
            </a:r>
            <a:endParaRPr lang="zh-CN" altLang="en-US" sz="2800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486907" y="-19434"/>
            <a:ext cx="3151893" cy="287702"/>
          </a:xfrm>
          <a:prstGeom prst="rect">
            <a:avLst/>
          </a:prstGeom>
          <a:noFill/>
        </p:spPr>
        <p:txBody>
          <a:bodyPr wrap="square" lIns="71561" tIns="35780" rIns="71561" bIns="35780" rtlCol="0">
            <a:spAutoFit/>
          </a:bodyPr>
          <a:lstStyle/>
          <a:p>
            <a:r>
              <a:rPr lang="en-US" altLang="zh-CN" b="1" i="1" dirty="0">
                <a:solidFill>
                  <a:schemeClr val="accent3">
                    <a:lumMod val="75000"/>
                  </a:schemeClr>
                </a:solidFill>
              </a:rPr>
              <a:t>Learning with Different Input Space X</a:t>
            </a:r>
            <a:endParaRPr lang="zh-CN" altLang="en-US" b="1" i="1" dirty="0">
              <a:solidFill>
                <a:schemeClr val="accent3">
                  <a:lumMod val="75000"/>
                </a:schemeClr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1815" y="991017"/>
            <a:ext cx="4855985" cy="1935506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8121" y="690985"/>
            <a:ext cx="2888230" cy="2766300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914401" y="4019551"/>
            <a:ext cx="5723724" cy="400110"/>
          </a:xfrm>
          <a:prstGeom prst="rect">
            <a:avLst/>
          </a:prstGeom>
          <a:solidFill>
            <a:srgbClr val="FFFFC5"/>
          </a:solidFill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Concrete feature : the ‘easy’ ones for ML</a:t>
            </a:r>
            <a:endParaRPr lang="zh-CN" altLang="en-US" sz="20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矩形 150"/>
          <p:cNvSpPr/>
          <p:nvPr/>
        </p:nvSpPr>
        <p:spPr>
          <a:xfrm>
            <a:off x="401815" y="-20065"/>
            <a:ext cx="8545948" cy="881003"/>
          </a:xfrm>
          <a:prstGeom prst="rect">
            <a:avLst/>
          </a:prstGeom>
          <a:gradFill flip="none" rotWithShape="1">
            <a:gsLst>
              <a:gs pos="37000">
                <a:srgbClr val="ADE5BA">
                  <a:alpha val="64706"/>
                </a:srgbClr>
              </a:gs>
              <a:gs pos="96000">
                <a:srgbClr val="F4FEF8"/>
              </a:gs>
            </a:gsLst>
            <a:lin ang="5400000" scaled="0"/>
            <a:tileRect/>
          </a:gradFill>
          <a:ln>
            <a:noFill/>
          </a:ln>
          <a:effectLst>
            <a:outerShdw blurRad="5080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561" tIns="35780" rIns="71561" bIns="35780" spcCol="0" rtlCol="0" anchor="ctr"/>
          <a:lstStyle/>
          <a:p>
            <a:pPr algn="ctr"/>
            <a:endParaRPr lang="zh-CN" altLang="en-US"/>
          </a:p>
        </p:txBody>
      </p:sp>
      <p:sp>
        <p:nvSpPr>
          <p:cNvPr id="105" name="object 105"/>
          <p:cNvSpPr/>
          <p:nvPr/>
        </p:nvSpPr>
        <p:spPr>
          <a:xfrm>
            <a:off x="260637" y="4949162"/>
            <a:ext cx="2588447" cy="193043"/>
          </a:xfrm>
          <a:custGeom>
            <a:avLst/>
            <a:gdLst/>
            <a:ahLst/>
            <a:cxnLst/>
            <a:rect l="l" t="t" r="r" b="b"/>
            <a:pathLst>
              <a:path w="3027045" h="283845">
                <a:moveTo>
                  <a:pt x="0" y="0"/>
                </a:moveTo>
                <a:lnTo>
                  <a:pt x="3026664" y="0"/>
                </a:lnTo>
                <a:lnTo>
                  <a:pt x="3026664" y="283464"/>
                </a:lnTo>
                <a:lnTo>
                  <a:pt x="0" y="283464"/>
                </a:lnTo>
                <a:lnTo>
                  <a:pt x="0" y="0"/>
                </a:lnTo>
              </a:path>
            </a:pathLst>
          </a:custGeom>
          <a:solidFill>
            <a:srgbClr val="C6E4C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6" name="object 106"/>
          <p:cNvSpPr/>
          <p:nvPr/>
        </p:nvSpPr>
        <p:spPr>
          <a:xfrm>
            <a:off x="2849084" y="4949358"/>
            <a:ext cx="5603686" cy="193043"/>
          </a:xfrm>
          <a:custGeom>
            <a:avLst/>
            <a:gdLst/>
            <a:ahLst/>
            <a:cxnLst/>
            <a:rect l="l" t="t" r="r" b="b"/>
            <a:pathLst>
              <a:path w="6553200" h="283845">
                <a:moveTo>
                  <a:pt x="0" y="0"/>
                </a:moveTo>
                <a:lnTo>
                  <a:pt x="6553199" y="0"/>
                </a:lnTo>
                <a:lnTo>
                  <a:pt x="6553199" y="283464"/>
                </a:lnTo>
                <a:lnTo>
                  <a:pt x="0" y="283464"/>
                </a:lnTo>
                <a:lnTo>
                  <a:pt x="0" y="0"/>
                </a:lnTo>
              </a:path>
            </a:pathLst>
          </a:custGeom>
          <a:solidFill>
            <a:srgbClr val="A5D6A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0" name="object 140"/>
          <p:cNvSpPr/>
          <p:nvPr/>
        </p:nvSpPr>
        <p:spPr>
          <a:xfrm>
            <a:off x="8447981" y="4951047"/>
            <a:ext cx="432765" cy="193043"/>
          </a:xfrm>
          <a:custGeom>
            <a:avLst/>
            <a:gdLst/>
            <a:ahLst/>
            <a:cxnLst/>
            <a:rect l="l" t="t" r="r" b="b"/>
            <a:pathLst>
              <a:path w="506095" h="283845">
                <a:moveTo>
                  <a:pt x="0" y="0"/>
                </a:moveTo>
                <a:lnTo>
                  <a:pt x="505969" y="0"/>
                </a:lnTo>
                <a:lnTo>
                  <a:pt x="505969" y="283464"/>
                </a:lnTo>
                <a:lnTo>
                  <a:pt x="0" y="283464"/>
                </a:lnTo>
                <a:lnTo>
                  <a:pt x="0" y="0"/>
                </a:lnTo>
              </a:path>
            </a:pathLst>
          </a:custGeom>
          <a:solidFill>
            <a:srgbClr val="C6E4C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页脚占位符 1"/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0160"/>
            <a:r>
              <a:rPr lang="en-US" sz="1000" spc="16"/>
              <a:t>Machine Learning</a:t>
            </a:r>
            <a:endParaRPr lang="en-US" sz="100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7"/>
          </p:nvPr>
        </p:nvSpPr>
        <p:spPr>
          <a:xfrm>
            <a:off x="8495170" y="4973846"/>
            <a:ext cx="381181" cy="153888"/>
          </a:xfrm>
        </p:spPr>
        <p:txBody>
          <a:bodyPr/>
          <a:lstStyle/>
          <a:p>
            <a:pPr marL="51435"/>
            <a:fld id="{81D60167-4931-47E6-BA6A-407CBD079E47}" type="slidenum">
              <a:rPr lang="en-US" altLang="zh-CN" spc="20"/>
            </a:fld>
            <a:r>
              <a:rPr lang="en-US" altLang="zh-CN" spc="16"/>
              <a:t>/27</a:t>
            </a:r>
            <a:endParaRPr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36655" y="-20064"/>
            <a:ext cx="2150252" cy="287702"/>
          </a:xfrm>
          <a:prstGeom prst="rect">
            <a:avLst/>
          </a:prstGeom>
          <a:noFill/>
        </p:spPr>
        <p:txBody>
          <a:bodyPr wrap="square" lIns="71561" tIns="35780" rIns="71561" bIns="35780" rtlCol="0">
            <a:spAutoFit/>
          </a:bodyPr>
          <a:lstStyle/>
          <a:p>
            <a:r>
              <a:rPr lang="en-US" altLang="zh-CN" b="1" dirty="0">
                <a:solidFill>
                  <a:schemeClr val="accent3">
                    <a:lumMod val="75000"/>
                  </a:schemeClr>
                </a:solidFill>
              </a:rPr>
              <a:t>Types of Learning</a:t>
            </a:r>
            <a:endParaRPr lang="zh-CN" altLang="en-US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175071" y="314755"/>
            <a:ext cx="5929482" cy="441591"/>
          </a:xfrm>
          <a:prstGeom prst="rect">
            <a:avLst/>
          </a:prstGeom>
          <a:noFill/>
        </p:spPr>
        <p:txBody>
          <a:bodyPr wrap="square" lIns="71561" tIns="35780" rIns="71561" bIns="35780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accent3">
                    <a:lumMod val="50000"/>
                  </a:schemeClr>
                </a:solidFill>
              </a:rPr>
              <a:t>Raw Features: Digit Recognition Problem (1 /2)</a:t>
            </a:r>
            <a:endParaRPr lang="zh-CN" altLang="en-US" sz="2400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486907" y="-19434"/>
            <a:ext cx="3151893" cy="287702"/>
          </a:xfrm>
          <a:prstGeom prst="rect">
            <a:avLst/>
          </a:prstGeom>
          <a:noFill/>
        </p:spPr>
        <p:txBody>
          <a:bodyPr wrap="square" lIns="71561" tIns="35780" rIns="71561" bIns="35780" rtlCol="0">
            <a:spAutoFit/>
          </a:bodyPr>
          <a:lstStyle/>
          <a:p>
            <a:r>
              <a:rPr lang="en-US" altLang="zh-CN" b="1" i="1" dirty="0">
                <a:solidFill>
                  <a:schemeClr val="accent3">
                    <a:lumMod val="75000"/>
                  </a:schemeClr>
                </a:solidFill>
              </a:rPr>
              <a:t>Learning with Different Input Space X</a:t>
            </a:r>
            <a:endParaRPr lang="zh-CN" altLang="en-US" b="1" i="1" dirty="0">
              <a:solidFill>
                <a:schemeClr val="accent3">
                  <a:lumMod val="75000"/>
                </a:schemeClr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43159" y="914554"/>
            <a:ext cx="6148884" cy="2729804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990600" y="3843396"/>
            <a:ext cx="7162800" cy="707886"/>
          </a:xfrm>
          <a:prstGeom prst="rect">
            <a:avLst/>
          </a:prstGeom>
          <a:solidFill>
            <a:srgbClr val="FFFFC5"/>
          </a:solidFill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• digit recognition problem: </a:t>
            </a:r>
            <a:r>
              <a:rPr lang="en-US" altLang="zh-CN" sz="2000" dirty="0" err="1"/>
              <a:t>features</a:t>
            </a:r>
            <a:r>
              <a:rPr lang="en-US" altLang="zh-CN" sz="2000" dirty="0" err="1">
                <a:sym typeface="Wingdings" panose="05000000000000000000" pitchFamily="2" charset="2"/>
              </a:rPr>
              <a:t></a:t>
            </a:r>
            <a:r>
              <a:rPr lang="en-US" altLang="zh-CN" sz="2000" dirty="0" err="1"/>
              <a:t>meaning</a:t>
            </a:r>
            <a:r>
              <a:rPr lang="en-US" altLang="zh-CN" sz="2000" dirty="0"/>
              <a:t> of digit</a:t>
            </a:r>
            <a:endParaRPr lang="en-US" altLang="zh-CN" sz="2000" dirty="0"/>
          </a:p>
          <a:p>
            <a:r>
              <a:rPr lang="en-US" altLang="zh-CN" sz="2000" dirty="0"/>
              <a:t>•a typical supervised multiclass classification problem</a:t>
            </a:r>
            <a:endParaRPr lang="zh-CN" altLang="en-US" sz="20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矩形 150"/>
          <p:cNvSpPr/>
          <p:nvPr/>
        </p:nvSpPr>
        <p:spPr>
          <a:xfrm>
            <a:off x="393545" y="-30722"/>
            <a:ext cx="8545948" cy="881003"/>
          </a:xfrm>
          <a:prstGeom prst="rect">
            <a:avLst/>
          </a:prstGeom>
          <a:gradFill flip="none" rotWithShape="1">
            <a:gsLst>
              <a:gs pos="37000">
                <a:srgbClr val="ADE5BA">
                  <a:alpha val="64706"/>
                </a:srgbClr>
              </a:gs>
              <a:gs pos="96000">
                <a:srgbClr val="F4FEF8"/>
              </a:gs>
            </a:gsLst>
            <a:lin ang="5400000" scaled="0"/>
            <a:tileRect/>
          </a:gradFill>
          <a:ln>
            <a:noFill/>
          </a:ln>
          <a:effectLst>
            <a:outerShdw blurRad="5080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561" tIns="35780" rIns="71561" bIns="35780" spcCol="0" rtlCol="0" anchor="ctr"/>
          <a:lstStyle/>
          <a:p>
            <a:pPr algn="ctr"/>
            <a:endParaRPr lang="zh-CN" altLang="en-US"/>
          </a:p>
        </p:txBody>
      </p:sp>
      <p:sp>
        <p:nvSpPr>
          <p:cNvPr id="105" name="object 105"/>
          <p:cNvSpPr/>
          <p:nvPr/>
        </p:nvSpPr>
        <p:spPr>
          <a:xfrm>
            <a:off x="260637" y="4949162"/>
            <a:ext cx="2588447" cy="193043"/>
          </a:xfrm>
          <a:custGeom>
            <a:avLst/>
            <a:gdLst/>
            <a:ahLst/>
            <a:cxnLst/>
            <a:rect l="l" t="t" r="r" b="b"/>
            <a:pathLst>
              <a:path w="3027045" h="283845">
                <a:moveTo>
                  <a:pt x="0" y="0"/>
                </a:moveTo>
                <a:lnTo>
                  <a:pt x="3026664" y="0"/>
                </a:lnTo>
                <a:lnTo>
                  <a:pt x="3026664" y="283464"/>
                </a:lnTo>
                <a:lnTo>
                  <a:pt x="0" y="283464"/>
                </a:lnTo>
                <a:lnTo>
                  <a:pt x="0" y="0"/>
                </a:lnTo>
              </a:path>
            </a:pathLst>
          </a:custGeom>
          <a:solidFill>
            <a:srgbClr val="C6E4C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6" name="object 106"/>
          <p:cNvSpPr/>
          <p:nvPr/>
        </p:nvSpPr>
        <p:spPr>
          <a:xfrm>
            <a:off x="2849084" y="4949358"/>
            <a:ext cx="5603686" cy="193043"/>
          </a:xfrm>
          <a:custGeom>
            <a:avLst/>
            <a:gdLst/>
            <a:ahLst/>
            <a:cxnLst/>
            <a:rect l="l" t="t" r="r" b="b"/>
            <a:pathLst>
              <a:path w="6553200" h="283845">
                <a:moveTo>
                  <a:pt x="0" y="0"/>
                </a:moveTo>
                <a:lnTo>
                  <a:pt x="6553199" y="0"/>
                </a:lnTo>
                <a:lnTo>
                  <a:pt x="6553199" y="283464"/>
                </a:lnTo>
                <a:lnTo>
                  <a:pt x="0" y="283464"/>
                </a:lnTo>
                <a:lnTo>
                  <a:pt x="0" y="0"/>
                </a:lnTo>
              </a:path>
            </a:pathLst>
          </a:custGeom>
          <a:solidFill>
            <a:srgbClr val="A5D6A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0" name="object 140"/>
          <p:cNvSpPr/>
          <p:nvPr/>
        </p:nvSpPr>
        <p:spPr>
          <a:xfrm>
            <a:off x="8447981" y="4951047"/>
            <a:ext cx="432765" cy="193043"/>
          </a:xfrm>
          <a:custGeom>
            <a:avLst/>
            <a:gdLst/>
            <a:ahLst/>
            <a:cxnLst/>
            <a:rect l="l" t="t" r="r" b="b"/>
            <a:pathLst>
              <a:path w="506095" h="283845">
                <a:moveTo>
                  <a:pt x="0" y="0"/>
                </a:moveTo>
                <a:lnTo>
                  <a:pt x="505969" y="0"/>
                </a:lnTo>
                <a:lnTo>
                  <a:pt x="505969" y="283464"/>
                </a:lnTo>
                <a:lnTo>
                  <a:pt x="0" y="283464"/>
                </a:lnTo>
                <a:lnTo>
                  <a:pt x="0" y="0"/>
                </a:lnTo>
              </a:path>
            </a:pathLst>
          </a:custGeom>
          <a:solidFill>
            <a:srgbClr val="C6E4C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页脚占位符 1"/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0160"/>
            <a:r>
              <a:rPr lang="en-US" sz="1000" spc="16"/>
              <a:t>Machine Learning</a:t>
            </a:r>
            <a:endParaRPr lang="en-US" sz="100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7"/>
          </p:nvPr>
        </p:nvSpPr>
        <p:spPr>
          <a:xfrm>
            <a:off x="8495170" y="4973846"/>
            <a:ext cx="381181" cy="153888"/>
          </a:xfrm>
        </p:spPr>
        <p:txBody>
          <a:bodyPr/>
          <a:lstStyle/>
          <a:p>
            <a:pPr marL="51435"/>
            <a:fld id="{81D60167-4931-47E6-BA6A-407CBD079E47}" type="slidenum">
              <a:rPr lang="en-US" altLang="zh-CN" spc="20"/>
            </a:fld>
            <a:r>
              <a:rPr lang="en-US" altLang="zh-CN" spc="16"/>
              <a:t>/27</a:t>
            </a:r>
            <a:endParaRPr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36655" y="-20064"/>
            <a:ext cx="2150252" cy="287702"/>
          </a:xfrm>
          <a:prstGeom prst="rect">
            <a:avLst/>
          </a:prstGeom>
          <a:noFill/>
        </p:spPr>
        <p:txBody>
          <a:bodyPr wrap="square" lIns="71561" tIns="35780" rIns="71561" bIns="35780" rtlCol="0">
            <a:spAutoFit/>
          </a:bodyPr>
          <a:lstStyle/>
          <a:p>
            <a:r>
              <a:rPr lang="en-US" altLang="zh-CN" b="1" dirty="0">
                <a:solidFill>
                  <a:schemeClr val="accent3">
                    <a:lumMod val="75000"/>
                  </a:schemeClr>
                </a:solidFill>
              </a:rPr>
              <a:t>Types of Learning</a:t>
            </a:r>
            <a:endParaRPr lang="zh-CN" altLang="en-US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150059" y="209244"/>
            <a:ext cx="5929482" cy="441591"/>
          </a:xfrm>
          <a:prstGeom prst="rect">
            <a:avLst/>
          </a:prstGeom>
          <a:noFill/>
        </p:spPr>
        <p:txBody>
          <a:bodyPr wrap="square" lIns="71561" tIns="35780" rIns="71561" bIns="35780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accent3">
                    <a:lumMod val="50000"/>
                  </a:schemeClr>
                </a:solidFill>
              </a:rPr>
              <a:t>Raw Features: Digit Recognition Problem (2 /2)</a:t>
            </a:r>
            <a:endParaRPr lang="zh-CN" altLang="en-US" sz="2400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486907" y="-19434"/>
            <a:ext cx="3151893" cy="287702"/>
          </a:xfrm>
          <a:prstGeom prst="rect">
            <a:avLst/>
          </a:prstGeom>
          <a:noFill/>
        </p:spPr>
        <p:txBody>
          <a:bodyPr wrap="square" lIns="71561" tIns="35780" rIns="71561" bIns="35780" rtlCol="0">
            <a:spAutoFit/>
          </a:bodyPr>
          <a:lstStyle/>
          <a:p>
            <a:r>
              <a:rPr lang="en-US" altLang="zh-CN" b="1" i="1" dirty="0">
                <a:solidFill>
                  <a:schemeClr val="accent3">
                    <a:lumMod val="75000"/>
                  </a:schemeClr>
                </a:solidFill>
              </a:rPr>
              <a:t>Learning with Different Input Space X</a:t>
            </a:r>
            <a:endParaRPr lang="zh-CN" altLang="en-US" b="1" i="1" dirty="0">
              <a:solidFill>
                <a:schemeClr val="accent3">
                  <a:lumMod val="75000"/>
                </a:schemeClr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2000" y="838283"/>
            <a:ext cx="7239000" cy="274052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133" y="3449283"/>
            <a:ext cx="3987902" cy="700166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3452998" y="4197198"/>
            <a:ext cx="5232762" cy="707886"/>
          </a:xfrm>
          <a:prstGeom prst="rect">
            <a:avLst/>
          </a:prstGeom>
          <a:solidFill>
            <a:srgbClr val="FFFFB3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Raw Features: often need human or machines to </a:t>
            </a:r>
            <a:r>
              <a:rPr lang="en-US" altLang="zh-CN" sz="2000" dirty="0">
                <a:solidFill>
                  <a:schemeClr val="accent6"/>
                </a:solidFill>
              </a:rPr>
              <a:t>convert to concrete ones </a:t>
            </a:r>
            <a:endParaRPr lang="zh-CN" altLang="en-US" sz="2000" dirty="0">
              <a:solidFill>
                <a:schemeClr val="accent6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矩形 150"/>
          <p:cNvSpPr/>
          <p:nvPr/>
        </p:nvSpPr>
        <p:spPr>
          <a:xfrm>
            <a:off x="401815" y="-20065"/>
            <a:ext cx="8545948" cy="881003"/>
          </a:xfrm>
          <a:prstGeom prst="rect">
            <a:avLst/>
          </a:prstGeom>
          <a:gradFill flip="none" rotWithShape="1">
            <a:gsLst>
              <a:gs pos="37000">
                <a:srgbClr val="ADE5BA">
                  <a:alpha val="64706"/>
                </a:srgbClr>
              </a:gs>
              <a:gs pos="96000">
                <a:srgbClr val="F4FEF8"/>
              </a:gs>
            </a:gsLst>
            <a:lin ang="5400000" scaled="0"/>
            <a:tileRect/>
          </a:gradFill>
          <a:ln>
            <a:noFill/>
          </a:ln>
          <a:effectLst>
            <a:outerShdw blurRad="5080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561" tIns="35780" rIns="71561" bIns="35780" spcCol="0" rtlCol="0" anchor="ctr"/>
          <a:lstStyle/>
          <a:p>
            <a:pPr algn="ctr"/>
            <a:endParaRPr lang="zh-CN" altLang="en-US"/>
          </a:p>
        </p:txBody>
      </p:sp>
      <p:sp>
        <p:nvSpPr>
          <p:cNvPr id="105" name="object 105"/>
          <p:cNvSpPr/>
          <p:nvPr/>
        </p:nvSpPr>
        <p:spPr>
          <a:xfrm>
            <a:off x="260637" y="4949162"/>
            <a:ext cx="2588447" cy="193043"/>
          </a:xfrm>
          <a:custGeom>
            <a:avLst/>
            <a:gdLst/>
            <a:ahLst/>
            <a:cxnLst/>
            <a:rect l="l" t="t" r="r" b="b"/>
            <a:pathLst>
              <a:path w="3027045" h="283845">
                <a:moveTo>
                  <a:pt x="0" y="0"/>
                </a:moveTo>
                <a:lnTo>
                  <a:pt x="3026664" y="0"/>
                </a:lnTo>
                <a:lnTo>
                  <a:pt x="3026664" y="283464"/>
                </a:lnTo>
                <a:lnTo>
                  <a:pt x="0" y="283464"/>
                </a:lnTo>
                <a:lnTo>
                  <a:pt x="0" y="0"/>
                </a:lnTo>
              </a:path>
            </a:pathLst>
          </a:custGeom>
          <a:solidFill>
            <a:srgbClr val="C6E4C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6" name="object 106"/>
          <p:cNvSpPr/>
          <p:nvPr/>
        </p:nvSpPr>
        <p:spPr>
          <a:xfrm>
            <a:off x="2849084" y="4949358"/>
            <a:ext cx="5603686" cy="193043"/>
          </a:xfrm>
          <a:custGeom>
            <a:avLst/>
            <a:gdLst/>
            <a:ahLst/>
            <a:cxnLst/>
            <a:rect l="l" t="t" r="r" b="b"/>
            <a:pathLst>
              <a:path w="6553200" h="283845">
                <a:moveTo>
                  <a:pt x="0" y="0"/>
                </a:moveTo>
                <a:lnTo>
                  <a:pt x="6553199" y="0"/>
                </a:lnTo>
                <a:lnTo>
                  <a:pt x="6553199" y="283464"/>
                </a:lnTo>
                <a:lnTo>
                  <a:pt x="0" y="283464"/>
                </a:lnTo>
                <a:lnTo>
                  <a:pt x="0" y="0"/>
                </a:lnTo>
              </a:path>
            </a:pathLst>
          </a:custGeom>
          <a:solidFill>
            <a:srgbClr val="A5D6A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0" name="object 140"/>
          <p:cNvSpPr/>
          <p:nvPr/>
        </p:nvSpPr>
        <p:spPr>
          <a:xfrm>
            <a:off x="8447981" y="4951047"/>
            <a:ext cx="432765" cy="193043"/>
          </a:xfrm>
          <a:custGeom>
            <a:avLst/>
            <a:gdLst/>
            <a:ahLst/>
            <a:cxnLst/>
            <a:rect l="l" t="t" r="r" b="b"/>
            <a:pathLst>
              <a:path w="506095" h="283845">
                <a:moveTo>
                  <a:pt x="0" y="0"/>
                </a:moveTo>
                <a:lnTo>
                  <a:pt x="505969" y="0"/>
                </a:lnTo>
                <a:lnTo>
                  <a:pt x="505969" y="283464"/>
                </a:lnTo>
                <a:lnTo>
                  <a:pt x="0" y="283464"/>
                </a:lnTo>
                <a:lnTo>
                  <a:pt x="0" y="0"/>
                </a:lnTo>
              </a:path>
            </a:pathLst>
          </a:custGeom>
          <a:solidFill>
            <a:srgbClr val="C6E4C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页脚占位符 1"/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0160"/>
            <a:r>
              <a:rPr lang="en-US" sz="1000" spc="16"/>
              <a:t>Machine Learning</a:t>
            </a:r>
            <a:endParaRPr lang="en-US" sz="100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7"/>
          </p:nvPr>
        </p:nvSpPr>
        <p:spPr>
          <a:xfrm>
            <a:off x="8495170" y="4973846"/>
            <a:ext cx="381181" cy="153888"/>
          </a:xfrm>
        </p:spPr>
        <p:txBody>
          <a:bodyPr/>
          <a:lstStyle/>
          <a:p>
            <a:pPr marL="51435"/>
            <a:fld id="{81D60167-4931-47E6-BA6A-407CBD079E47}" type="slidenum">
              <a:rPr lang="en-US" altLang="zh-CN" spc="20"/>
            </a:fld>
            <a:r>
              <a:rPr lang="en-US" altLang="zh-CN" spc="16"/>
              <a:t>/27</a:t>
            </a:r>
            <a:endParaRPr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36655" y="-20064"/>
            <a:ext cx="2150252" cy="287702"/>
          </a:xfrm>
          <a:prstGeom prst="rect">
            <a:avLst/>
          </a:prstGeom>
          <a:noFill/>
        </p:spPr>
        <p:txBody>
          <a:bodyPr wrap="square" lIns="71561" tIns="35780" rIns="71561" bIns="35780" rtlCol="0">
            <a:spAutoFit/>
          </a:bodyPr>
          <a:lstStyle/>
          <a:p>
            <a:r>
              <a:rPr lang="en-US" altLang="zh-CN" b="1" dirty="0">
                <a:solidFill>
                  <a:schemeClr val="accent3">
                    <a:lumMod val="75000"/>
                  </a:schemeClr>
                </a:solidFill>
              </a:rPr>
              <a:t>Types of Learning</a:t>
            </a:r>
            <a:endParaRPr lang="zh-CN" altLang="en-US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106064" y="233126"/>
            <a:ext cx="5929482" cy="441591"/>
          </a:xfrm>
          <a:prstGeom prst="rect">
            <a:avLst/>
          </a:prstGeom>
          <a:noFill/>
        </p:spPr>
        <p:txBody>
          <a:bodyPr wrap="square" lIns="71561" tIns="35780" rIns="71561" bIns="35780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accent3">
                    <a:lumMod val="50000"/>
                  </a:schemeClr>
                </a:solidFill>
              </a:rPr>
              <a:t>Abstract Features: Rating Prediction Problem</a:t>
            </a:r>
            <a:endParaRPr lang="zh-CN" altLang="en-US" sz="2400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486907" y="-19434"/>
            <a:ext cx="3151893" cy="287702"/>
          </a:xfrm>
          <a:prstGeom prst="rect">
            <a:avLst/>
          </a:prstGeom>
          <a:noFill/>
        </p:spPr>
        <p:txBody>
          <a:bodyPr wrap="square" lIns="71561" tIns="35780" rIns="71561" bIns="35780" rtlCol="0">
            <a:spAutoFit/>
          </a:bodyPr>
          <a:lstStyle/>
          <a:p>
            <a:r>
              <a:rPr lang="en-US" altLang="zh-CN" b="1" i="1" dirty="0">
                <a:solidFill>
                  <a:schemeClr val="accent3">
                    <a:lumMod val="75000"/>
                  </a:schemeClr>
                </a:solidFill>
              </a:rPr>
              <a:t>Learning with Different Input Space X</a:t>
            </a:r>
            <a:endParaRPr lang="zh-CN" altLang="en-US" b="1" i="1" dirty="0">
              <a:solidFill>
                <a:schemeClr val="accent3">
                  <a:lumMod val="75000"/>
                </a:schemeClr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3400" y="839100"/>
            <a:ext cx="7246902" cy="2086963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2919578"/>
            <a:ext cx="7599184" cy="1145606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3999" y="4088252"/>
            <a:ext cx="5514001" cy="7660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矩形 150"/>
          <p:cNvSpPr/>
          <p:nvPr/>
        </p:nvSpPr>
        <p:spPr>
          <a:xfrm>
            <a:off x="401815" y="-20065"/>
            <a:ext cx="8545948" cy="881003"/>
          </a:xfrm>
          <a:prstGeom prst="rect">
            <a:avLst/>
          </a:prstGeom>
          <a:gradFill flip="none" rotWithShape="1">
            <a:gsLst>
              <a:gs pos="37000">
                <a:srgbClr val="ADE5BA">
                  <a:alpha val="64706"/>
                </a:srgbClr>
              </a:gs>
              <a:gs pos="96000">
                <a:srgbClr val="F4FEF8"/>
              </a:gs>
            </a:gsLst>
            <a:lin ang="5400000" scaled="0"/>
            <a:tileRect/>
          </a:gradFill>
          <a:ln>
            <a:noFill/>
          </a:ln>
          <a:effectLst>
            <a:outerShdw blurRad="5080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561" tIns="35780" rIns="71561" bIns="35780" spcCol="0" rtlCol="0" anchor="ctr"/>
          <a:lstStyle/>
          <a:p>
            <a:pPr algn="ctr"/>
            <a:endParaRPr lang="zh-CN" altLang="en-US"/>
          </a:p>
        </p:txBody>
      </p:sp>
      <p:sp>
        <p:nvSpPr>
          <p:cNvPr id="105" name="object 105"/>
          <p:cNvSpPr/>
          <p:nvPr/>
        </p:nvSpPr>
        <p:spPr>
          <a:xfrm>
            <a:off x="260637" y="4949162"/>
            <a:ext cx="2588447" cy="193043"/>
          </a:xfrm>
          <a:custGeom>
            <a:avLst/>
            <a:gdLst/>
            <a:ahLst/>
            <a:cxnLst/>
            <a:rect l="l" t="t" r="r" b="b"/>
            <a:pathLst>
              <a:path w="3027045" h="283845">
                <a:moveTo>
                  <a:pt x="0" y="0"/>
                </a:moveTo>
                <a:lnTo>
                  <a:pt x="3026664" y="0"/>
                </a:lnTo>
                <a:lnTo>
                  <a:pt x="3026664" y="283464"/>
                </a:lnTo>
                <a:lnTo>
                  <a:pt x="0" y="283464"/>
                </a:lnTo>
                <a:lnTo>
                  <a:pt x="0" y="0"/>
                </a:lnTo>
              </a:path>
            </a:pathLst>
          </a:custGeom>
          <a:solidFill>
            <a:srgbClr val="C6E4C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6" name="object 106"/>
          <p:cNvSpPr/>
          <p:nvPr/>
        </p:nvSpPr>
        <p:spPr>
          <a:xfrm>
            <a:off x="2849084" y="4949358"/>
            <a:ext cx="5603686" cy="193043"/>
          </a:xfrm>
          <a:custGeom>
            <a:avLst/>
            <a:gdLst/>
            <a:ahLst/>
            <a:cxnLst/>
            <a:rect l="l" t="t" r="r" b="b"/>
            <a:pathLst>
              <a:path w="6553200" h="283845">
                <a:moveTo>
                  <a:pt x="0" y="0"/>
                </a:moveTo>
                <a:lnTo>
                  <a:pt x="6553199" y="0"/>
                </a:lnTo>
                <a:lnTo>
                  <a:pt x="6553199" y="283464"/>
                </a:lnTo>
                <a:lnTo>
                  <a:pt x="0" y="283464"/>
                </a:lnTo>
                <a:lnTo>
                  <a:pt x="0" y="0"/>
                </a:lnTo>
              </a:path>
            </a:pathLst>
          </a:custGeom>
          <a:solidFill>
            <a:srgbClr val="A5D6A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0" name="object 140"/>
          <p:cNvSpPr/>
          <p:nvPr/>
        </p:nvSpPr>
        <p:spPr>
          <a:xfrm>
            <a:off x="8447981" y="4951047"/>
            <a:ext cx="432765" cy="193043"/>
          </a:xfrm>
          <a:custGeom>
            <a:avLst/>
            <a:gdLst/>
            <a:ahLst/>
            <a:cxnLst/>
            <a:rect l="l" t="t" r="r" b="b"/>
            <a:pathLst>
              <a:path w="506095" h="283845">
                <a:moveTo>
                  <a:pt x="0" y="0"/>
                </a:moveTo>
                <a:lnTo>
                  <a:pt x="505969" y="0"/>
                </a:lnTo>
                <a:lnTo>
                  <a:pt x="505969" y="283464"/>
                </a:lnTo>
                <a:lnTo>
                  <a:pt x="0" y="283464"/>
                </a:lnTo>
                <a:lnTo>
                  <a:pt x="0" y="0"/>
                </a:lnTo>
              </a:path>
            </a:pathLst>
          </a:custGeom>
          <a:solidFill>
            <a:srgbClr val="C6E4C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页脚占位符 1"/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0160"/>
            <a:r>
              <a:rPr lang="en-US" sz="1000" spc="16"/>
              <a:t>Machine Learning</a:t>
            </a:r>
            <a:endParaRPr lang="en-US" sz="100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7"/>
          </p:nvPr>
        </p:nvSpPr>
        <p:spPr>
          <a:xfrm>
            <a:off x="8495170" y="4973846"/>
            <a:ext cx="381181" cy="153888"/>
          </a:xfrm>
        </p:spPr>
        <p:txBody>
          <a:bodyPr/>
          <a:lstStyle/>
          <a:p>
            <a:pPr marL="51435"/>
            <a:fld id="{81D60167-4931-47E6-BA6A-407CBD079E47}" type="slidenum">
              <a:rPr lang="en-US" altLang="zh-CN" spc="20"/>
            </a:fld>
            <a:r>
              <a:rPr lang="en-US" altLang="zh-CN" spc="16"/>
              <a:t>/27</a:t>
            </a:r>
            <a:endParaRPr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36655" y="-20064"/>
            <a:ext cx="2150252" cy="287702"/>
          </a:xfrm>
          <a:prstGeom prst="rect">
            <a:avLst/>
          </a:prstGeom>
          <a:noFill/>
        </p:spPr>
        <p:txBody>
          <a:bodyPr wrap="square" lIns="71561" tIns="35780" rIns="71561" bIns="35780" rtlCol="0">
            <a:spAutoFit/>
          </a:bodyPr>
          <a:lstStyle/>
          <a:p>
            <a:r>
              <a:rPr lang="en-US" altLang="zh-CN" b="1" dirty="0">
                <a:solidFill>
                  <a:schemeClr val="accent3">
                    <a:lumMod val="75000"/>
                  </a:schemeClr>
                </a:solidFill>
              </a:rPr>
              <a:t>Types of Learning</a:t>
            </a:r>
            <a:endParaRPr lang="zh-CN" altLang="en-US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486907" y="-19434"/>
            <a:ext cx="3151893" cy="287702"/>
          </a:xfrm>
          <a:prstGeom prst="rect">
            <a:avLst/>
          </a:prstGeom>
          <a:noFill/>
        </p:spPr>
        <p:txBody>
          <a:bodyPr wrap="square" lIns="71561" tIns="35780" rIns="71561" bIns="35780" rtlCol="0">
            <a:spAutoFit/>
          </a:bodyPr>
          <a:lstStyle/>
          <a:p>
            <a:r>
              <a:rPr lang="en-US" altLang="zh-CN" b="1" i="1" dirty="0">
                <a:solidFill>
                  <a:schemeClr val="accent3">
                    <a:lumMod val="75000"/>
                  </a:schemeClr>
                </a:solidFill>
              </a:rPr>
              <a:t>Learning with Different Input Space X</a:t>
            </a:r>
            <a:endParaRPr lang="zh-CN" altLang="en-US" b="1" i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295400" y="133350"/>
            <a:ext cx="5929482" cy="503146"/>
          </a:xfrm>
          <a:prstGeom prst="rect">
            <a:avLst/>
          </a:prstGeom>
          <a:noFill/>
        </p:spPr>
        <p:txBody>
          <a:bodyPr wrap="square" lIns="71561" tIns="35780" rIns="71561" bIns="35780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accent3">
                    <a:lumMod val="50000"/>
                  </a:schemeClr>
                </a:solidFill>
              </a:rPr>
              <a:t>Mini Summary</a:t>
            </a:r>
            <a:endParaRPr lang="zh-CN" altLang="en-US" sz="2800" dirty="0">
              <a:solidFill>
                <a:schemeClr val="accent3">
                  <a:lumMod val="50000"/>
                </a:schemeClr>
              </a:solidFill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2849084" y="4494898"/>
            <a:ext cx="3475516" cy="303679"/>
            <a:chOff x="774700" y="1419225"/>
            <a:chExt cx="9220200" cy="2133600"/>
          </a:xfrm>
          <a:solidFill>
            <a:srgbClr val="FFFFC9"/>
          </a:solidFill>
        </p:grpSpPr>
        <p:sp>
          <p:nvSpPr>
            <p:cNvPr id="31" name="圆角矩形 30"/>
            <p:cNvSpPr/>
            <p:nvPr/>
          </p:nvSpPr>
          <p:spPr>
            <a:xfrm>
              <a:off x="994064" y="1638589"/>
              <a:ext cx="8991600" cy="1905000"/>
            </a:xfrm>
            <a:prstGeom prst="roundRect">
              <a:avLst/>
            </a:prstGeom>
            <a:grpFill/>
            <a:ln>
              <a:noFill/>
            </a:ln>
            <a:effectLst>
              <a:glow rad="266700">
                <a:schemeClr val="tx1">
                  <a:lumMod val="50000"/>
                  <a:lumOff val="50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圆角矩形 31"/>
            <p:cNvSpPr/>
            <p:nvPr/>
          </p:nvSpPr>
          <p:spPr>
            <a:xfrm>
              <a:off x="774700" y="1419225"/>
              <a:ext cx="9220200" cy="2133600"/>
            </a:xfrm>
            <a:prstGeom prst="round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'easy’ input: concrete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2595305" y="2417862"/>
            <a:ext cx="22474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 </a:t>
            </a:r>
            <a:endParaRPr lang="zh-CN" altLang="en-US" dirty="0"/>
          </a:p>
        </p:txBody>
      </p:sp>
      <p:pic>
        <p:nvPicPr>
          <p:cNvPr id="34" name="图片 3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" y="2604767"/>
            <a:ext cx="2719563" cy="1855066"/>
          </a:xfrm>
          <a:prstGeom prst="rect">
            <a:avLst/>
          </a:prstGeom>
        </p:spPr>
      </p:pic>
      <p:pic>
        <p:nvPicPr>
          <p:cNvPr id="36" name="图片 3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3963" y="2403328"/>
            <a:ext cx="4246640" cy="1771979"/>
          </a:xfrm>
          <a:prstGeom prst="rect">
            <a:avLst/>
          </a:prstGeom>
        </p:spPr>
      </p:pic>
      <p:pic>
        <p:nvPicPr>
          <p:cNvPr id="38" name="图片 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743" y="1320421"/>
            <a:ext cx="2426586" cy="1959935"/>
          </a:xfrm>
          <a:prstGeom prst="rect">
            <a:avLst/>
          </a:prstGeom>
        </p:spPr>
      </p:pic>
      <p:cxnSp>
        <p:nvCxnSpPr>
          <p:cNvPr id="40" name="直接箭头连接符 39"/>
          <p:cNvCxnSpPr/>
          <p:nvPr/>
        </p:nvCxnSpPr>
        <p:spPr>
          <a:xfrm>
            <a:off x="3108758" y="2952750"/>
            <a:ext cx="50976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6105" y="573974"/>
            <a:ext cx="4844007" cy="199777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矩形 150"/>
          <p:cNvSpPr/>
          <p:nvPr/>
        </p:nvSpPr>
        <p:spPr>
          <a:xfrm>
            <a:off x="401815" y="-20065"/>
            <a:ext cx="8545948" cy="881003"/>
          </a:xfrm>
          <a:prstGeom prst="rect">
            <a:avLst/>
          </a:prstGeom>
          <a:gradFill flip="none" rotWithShape="1">
            <a:gsLst>
              <a:gs pos="37000">
                <a:srgbClr val="ADE5BA">
                  <a:alpha val="64706"/>
                </a:srgbClr>
              </a:gs>
              <a:gs pos="96000">
                <a:srgbClr val="F4FEF8"/>
              </a:gs>
            </a:gsLst>
            <a:lin ang="5400000" scaled="0"/>
            <a:tileRect/>
          </a:gradFill>
          <a:ln>
            <a:noFill/>
          </a:ln>
          <a:effectLst>
            <a:outerShdw blurRad="5080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561" tIns="35780" rIns="71561" bIns="35780" spcCol="0" rtlCol="0" anchor="ctr"/>
          <a:lstStyle/>
          <a:p>
            <a:pPr algn="ctr"/>
            <a:endParaRPr lang="zh-CN" altLang="en-US"/>
          </a:p>
        </p:txBody>
      </p:sp>
      <p:sp>
        <p:nvSpPr>
          <p:cNvPr id="105" name="object 105"/>
          <p:cNvSpPr/>
          <p:nvPr/>
        </p:nvSpPr>
        <p:spPr>
          <a:xfrm>
            <a:off x="260637" y="4949162"/>
            <a:ext cx="2588447" cy="193043"/>
          </a:xfrm>
          <a:custGeom>
            <a:avLst/>
            <a:gdLst/>
            <a:ahLst/>
            <a:cxnLst/>
            <a:rect l="l" t="t" r="r" b="b"/>
            <a:pathLst>
              <a:path w="3027045" h="283845">
                <a:moveTo>
                  <a:pt x="0" y="0"/>
                </a:moveTo>
                <a:lnTo>
                  <a:pt x="3026664" y="0"/>
                </a:lnTo>
                <a:lnTo>
                  <a:pt x="3026664" y="283464"/>
                </a:lnTo>
                <a:lnTo>
                  <a:pt x="0" y="283464"/>
                </a:lnTo>
                <a:lnTo>
                  <a:pt x="0" y="0"/>
                </a:lnTo>
              </a:path>
            </a:pathLst>
          </a:custGeom>
          <a:solidFill>
            <a:srgbClr val="C6E4C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6" name="object 106"/>
          <p:cNvSpPr/>
          <p:nvPr/>
        </p:nvSpPr>
        <p:spPr>
          <a:xfrm>
            <a:off x="2849084" y="4949358"/>
            <a:ext cx="5603686" cy="193043"/>
          </a:xfrm>
          <a:custGeom>
            <a:avLst/>
            <a:gdLst/>
            <a:ahLst/>
            <a:cxnLst/>
            <a:rect l="l" t="t" r="r" b="b"/>
            <a:pathLst>
              <a:path w="6553200" h="283845">
                <a:moveTo>
                  <a:pt x="0" y="0"/>
                </a:moveTo>
                <a:lnTo>
                  <a:pt x="6553199" y="0"/>
                </a:lnTo>
                <a:lnTo>
                  <a:pt x="6553199" y="283464"/>
                </a:lnTo>
                <a:lnTo>
                  <a:pt x="0" y="283464"/>
                </a:lnTo>
                <a:lnTo>
                  <a:pt x="0" y="0"/>
                </a:lnTo>
              </a:path>
            </a:pathLst>
          </a:custGeom>
          <a:solidFill>
            <a:srgbClr val="A5D6A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0" name="object 140"/>
          <p:cNvSpPr/>
          <p:nvPr/>
        </p:nvSpPr>
        <p:spPr>
          <a:xfrm>
            <a:off x="8447981" y="4951047"/>
            <a:ext cx="432765" cy="193043"/>
          </a:xfrm>
          <a:custGeom>
            <a:avLst/>
            <a:gdLst/>
            <a:ahLst/>
            <a:cxnLst/>
            <a:rect l="l" t="t" r="r" b="b"/>
            <a:pathLst>
              <a:path w="506095" h="283845">
                <a:moveTo>
                  <a:pt x="0" y="0"/>
                </a:moveTo>
                <a:lnTo>
                  <a:pt x="505969" y="0"/>
                </a:lnTo>
                <a:lnTo>
                  <a:pt x="505969" y="283464"/>
                </a:lnTo>
                <a:lnTo>
                  <a:pt x="0" y="283464"/>
                </a:lnTo>
                <a:lnTo>
                  <a:pt x="0" y="0"/>
                </a:lnTo>
              </a:path>
            </a:pathLst>
          </a:custGeom>
          <a:solidFill>
            <a:srgbClr val="C6E4C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页脚占位符 1"/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0160"/>
            <a:r>
              <a:rPr lang="en-US" sz="1000" spc="16"/>
              <a:t>Machine Learning</a:t>
            </a:r>
            <a:endParaRPr lang="en-US" sz="100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7"/>
          </p:nvPr>
        </p:nvSpPr>
        <p:spPr>
          <a:xfrm>
            <a:off x="8495170" y="4973846"/>
            <a:ext cx="381181" cy="153888"/>
          </a:xfrm>
        </p:spPr>
        <p:txBody>
          <a:bodyPr/>
          <a:lstStyle/>
          <a:p>
            <a:pPr marL="51435"/>
            <a:fld id="{81D60167-4931-47E6-BA6A-407CBD079E47}" type="slidenum">
              <a:rPr lang="en-US" altLang="zh-CN" spc="20"/>
            </a:fld>
            <a:r>
              <a:rPr lang="en-US" altLang="zh-CN" spc="16"/>
              <a:t>/27</a:t>
            </a:r>
            <a:endParaRPr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36655" y="-20064"/>
            <a:ext cx="2150252" cy="287702"/>
          </a:xfrm>
          <a:prstGeom prst="rect">
            <a:avLst/>
          </a:prstGeom>
          <a:noFill/>
        </p:spPr>
        <p:txBody>
          <a:bodyPr wrap="square" lIns="71561" tIns="35780" rIns="71561" bIns="35780" rtlCol="0">
            <a:spAutoFit/>
          </a:bodyPr>
          <a:lstStyle/>
          <a:p>
            <a:r>
              <a:rPr lang="en-US" altLang="zh-CN" b="1" dirty="0">
                <a:solidFill>
                  <a:schemeClr val="accent3">
                    <a:lumMod val="75000"/>
                  </a:schemeClr>
                </a:solidFill>
              </a:rPr>
              <a:t>Types of Learning</a:t>
            </a:r>
            <a:endParaRPr lang="zh-CN" altLang="en-US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538759" y="656501"/>
            <a:ext cx="8028397" cy="3015056"/>
            <a:chOff x="879410" y="1503167"/>
            <a:chExt cx="9220200" cy="2133603"/>
          </a:xfrm>
          <a:solidFill>
            <a:srgbClr val="C2FEF3"/>
          </a:solidFill>
        </p:grpSpPr>
        <p:sp>
          <p:nvSpPr>
            <p:cNvPr id="11" name="圆角矩形 10"/>
            <p:cNvSpPr/>
            <p:nvPr/>
          </p:nvSpPr>
          <p:spPr>
            <a:xfrm>
              <a:off x="994064" y="1638589"/>
              <a:ext cx="8991600" cy="1905000"/>
            </a:xfrm>
            <a:prstGeom prst="roundRect">
              <a:avLst/>
            </a:prstGeom>
            <a:grpFill/>
            <a:ln>
              <a:noFill/>
            </a:ln>
            <a:effectLst>
              <a:glow rad="266700">
                <a:schemeClr val="tx1">
                  <a:lumMod val="50000"/>
                  <a:lumOff val="50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圆角矩形 11"/>
            <p:cNvSpPr/>
            <p:nvPr/>
          </p:nvSpPr>
          <p:spPr>
            <a:xfrm>
              <a:off x="879410" y="1503167"/>
              <a:ext cx="9220200" cy="2133603"/>
            </a:xfrm>
            <a:prstGeom prst="round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7030A0"/>
                </a:solidFill>
                <a:highlight>
                  <a:srgbClr val="F0D5D4"/>
                </a:highlight>
              </a:endParaRPr>
            </a:p>
          </p:txBody>
        </p:sp>
      </p:grpSp>
      <p:sp>
        <p:nvSpPr>
          <p:cNvPr id="14" name="剪去同侧角的矩形 13"/>
          <p:cNvSpPr/>
          <p:nvPr/>
        </p:nvSpPr>
        <p:spPr>
          <a:xfrm>
            <a:off x="532133" y="590550"/>
            <a:ext cx="8021486" cy="414589"/>
          </a:xfrm>
          <a:prstGeom prst="snip2SameRect">
            <a:avLst/>
          </a:prstGeom>
          <a:gradFill>
            <a:gsLst>
              <a:gs pos="67000">
                <a:srgbClr val="00B050"/>
              </a:gs>
              <a:gs pos="100000">
                <a:srgbClr val="F4FEF8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561" tIns="35780" rIns="71561" bIns="35780" spcCol="0" rtlCol="0" anchor="ctr"/>
          <a:lstStyle/>
          <a:p>
            <a:r>
              <a:rPr lang="en-US" altLang="zh-CN" sz="2000" dirty="0"/>
              <a:t>What features can be used?</a:t>
            </a:r>
            <a:endParaRPr lang="zh-CN" altLang="en-US" sz="2000" dirty="0"/>
          </a:p>
        </p:txBody>
      </p:sp>
      <p:sp>
        <p:nvSpPr>
          <p:cNvPr id="15" name="TextBox 14"/>
          <p:cNvSpPr txBox="1"/>
          <p:nvPr/>
        </p:nvSpPr>
        <p:spPr>
          <a:xfrm>
            <a:off x="1295400" y="133350"/>
            <a:ext cx="5929482" cy="503146"/>
          </a:xfrm>
          <a:prstGeom prst="rect">
            <a:avLst/>
          </a:prstGeom>
          <a:noFill/>
        </p:spPr>
        <p:txBody>
          <a:bodyPr wrap="square" lIns="71561" tIns="35780" rIns="71561" bIns="35780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accent3">
                    <a:lumMod val="50000"/>
                  </a:schemeClr>
                </a:solidFill>
              </a:rPr>
              <a:t>Fun Time</a:t>
            </a:r>
            <a:endParaRPr lang="zh-CN" altLang="en-US" sz="2800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486907" y="-19434"/>
            <a:ext cx="3456693" cy="287702"/>
          </a:xfrm>
          <a:prstGeom prst="rect">
            <a:avLst/>
          </a:prstGeom>
          <a:noFill/>
        </p:spPr>
        <p:txBody>
          <a:bodyPr wrap="square" lIns="71561" tIns="35780" rIns="71561" bIns="35780" rtlCol="0">
            <a:spAutoFit/>
          </a:bodyPr>
          <a:lstStyle/>
          <a:p>
            <a:r>
              <a:rPr lang="en-US" altLang="zh-CN" b="1" i="1" dirty="0">
                <a:solidFill>
                  <a:schemeClr val="accent3">
                    <a:lumMod val="75000"/>
                  </a:schemeClr>
                </a:solidFill>
              </a:rPr>
              <a:t>Learning with Different Input Space X</a:t>
            </a:r>
            <a:endParaRPr lang="zh-CN" altLang="en-US" b="1" i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76061" y="1010443"/>
            <a:ext cx="77719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cs typeface="Times New Roman" panose="02020603050405020304" pitchFamily="18" charset="0"/>
              </a:rPr>
              <a:t>Consider a problem of building an online image advertisement system that shows the users the most relevant images. What features can you choose to use?</a:t>
            </a:r>
            <a:endParaRPr lang="zh-CN" altLang="en-US" sz="2000" dirty="0">
              <a:cs typeface="Times New Roman" panose="02020603050405020304" pitchFamily="18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62000" y="2114550"/>
            <a:ext cx="3352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>
                <a:solidFill>
                  <a:srgbClr val="00B050"/>
                </a:solidFill>
              </a:rPr>
              <a:t>① </a:t>
            </a:r>
            <a:r>
              <a:rPr lang="en-US" altLang="zh-CN" sz="1800" dirty="0"/>
              <a:t>concrete </a:t>
            </a:r>
            <a:endParaRPr lang="en-US" altLang="zh-CN" sz="1800" dirty="0"/>
          </a:p>
          <a:p>
            <a:r>
              <a:rPr lang="zh-CN" altLang="zh-CN" sz="1800" dirty="0">
                <a:solidFill>
                  <a:srgbClr val="00B050"/>
                </a:solidFill>
              </a:rPr>
              <a:t>②</a:t>
            </a:r>
            <a:r>
              <a:rPr lang="en-US" altLang="zh-CN" sz="1800" dirty="0">
                <a:solidFill>
                  <a:srgbClr val="00B050"/>
                </a:solidFill>
              </a:rPr>
              <a:t> </a:t>
            </a:r>
            <a:r>
              <a:rPr lang="en-US" altLang="zh-CN" sz="1800" dirty="0"/>
              <a:t>concrete,  raw </a:t>
            </a:r>
            <a:endParaRPr lang="en-US" altLang="zh-CN" sz="1800" dirty="0"/>
          </a:p>
          <a:p>
            <a:r>
              <a:rPr lang="zh-CN" altLang="zh-CN" sz="1800" dirty="0">
                <a:solidFill>
                  <a:srgbClr val="00B050"/>
                </a:solidFill>
              </a:rPr>
              <a:t>③</a:t>
            </a:r>
            <a:r>
              <a:rPr lang="en-US" altLang="zh-CN" sz="1800" dirty="0">
                <a:solidFill>
                  <a:srgbClr val="00B050"/>
                </a:solidFill>
              </a:rPr>
              <a:t> </a:t>
            </a:r>
            <a:r>
              <a:rPr lang="en-US" altLang="zh-CN" sz="1800" dirty="0"/>
              <a:t>concrete,  abstract </a:t>
            </a:r>
            <a:endParaRPr lang="en-US" altLang="zh-CN" sz="1800" dirty="0"/>
          </a:p>
          <a:p>
            <a:r>
              <a:rPr lang="zh-CN" altLang="zh-CN" sz="1800" dirty="0">
                <a:solidFill>
                  <a:srgbClr val="00B050"/>
                </a:solidFill>
              </a:rPr>
              <a:t>④</a:t>
            </a:r>
            <a:r>
              <a:rPr lang="en-US" altLang="zh-CN" sz="1800" dirty="0">
                <a:solidFill>
                  <a:srgbClr val="00B050"/>
                </a:solidFill>
              </a:rPr>
              <a:t> </a:t>
            </a:r>
            <a:r>
              <a:rPr lang="en-US" altLang="zh-CN" sz="1800" dirty="0"/>
              <a:t>concrete,  raw,  abstract</a:t>
            </a:r>
            <a:endParaRPr lang="zh-CN" altLang="en-US" sz="18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矩形 150"/>
          <p:cNvSpPr/>
          <p:nvPr/>
        </p:nvSpPr>
        <p:spPr>
          <a:xfrm>
            <a:off x="401815" y="-20065"/>
            <a:ext cx="8545948" cy="881003"/>
          </a:xfrm>
          <a:prstGeom prst="rect">
            <a:avLst/>
          </a:prstGeom>
          <a:gradFill flip="none" rotWithShape="1">
            <a:gsLst>
              <a:gs pos="37000">
                <a:srgbClr val="ADE5BA">
                  <a:alpha val="64706"/>
                </a:srgbClr>
              </a:gs>
              <a:gs pos="96000">
                <a:srgbClr val="F4FEF8"/>
              </a:gs>
            </a:gsLst>
            <a:lin ang="5400000" scaled="0"/>
            <a:tileRect/>
          </a:gradFill>
          <a:ln>
            <a:noFill/>
          </a:ln>
          <a:effectLst>
            <a:outerShdw blurRad="5080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561" tIns="35780" rIns="71561" bIns="35780" spcCol="0" rtlCol="0" anchor="ctr"/>
          <a:lstStyle/>
          <a:p>
            <a:pPr algn="ctr"/>
            <a:endParaRPr lang="zh-CN" altLang="en-US"/>
          </a:p>
        </p:txBody>
      </p:sp>
      <p:sp>
        <p:nvSpPr>
          <p:cNvPr id="105" name="object 105"/>
          <p:cNvSpPr/>
          <p:nvPr/>
        </p:nvSpPr>
        <p:spPr>
          <a:xfrm>
            <a:off x="260637" y="4949162"/>
            <a:ext cx="2588447" cy="193043"/>
          </a:xfrm>
          <a:custGeom>
            <a:avLst/>
            <a:gdLst/>
            <a:ahLst/>
            <a:cxnLst/>
            <a:rect l="l" t="t" r="r" b="b"/>
            <a:pathLst>
              <a:path w="3027045" h="283845">
                <a:moveTo>
                  <a:pt x="0" y="0"/>
                </a:moveTo>
                <a:lnTo>
                  <a:pt x="3026664" y="0"/>
                </a:lnTo>
                <a:lnTo>
                  <a:pt x="3026664" y="283464"/>
                </a:lnTo>
                <a:lnTo>
                  <a:pt x="0" y="283464"/>
                </a:lnTo>
                <a:lnTo>
                  <a:pt x="0" y="0"/>
                </a:lnTo>
              </a:path>
            </a:pathLst>
          </a:custGeom>
          <a:solidFill>
            <a:srgbClr val="C6E4C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6" name="object 106"/>
          <p:cNvSpPr/>
          <p:nvPr/>
        </p:nvSpPr>
        <p:spPr>
          <a:xfrm>
            <a:off x="2849084" y="4949358"/>
            <a:ext cx="5603686" cy="193043"/>
          </a:xfrm>
          <a:custGeom>
            <a:avLst/>
            <a:gdLst/>
            <a:ahLst/>
            <a:cxnLst/>
            <a:rect l="l" t="t" r="r" b="b"/>
            <a:pathLst>
              <a:path w="6553200" h="283845">
                <a:moveTo>
                  <a:pt x="0" y="0"/>
                </a:moveTo>
                <a:lnTo>
                  <a:pt x="6553199" y="0"/>
                </a:lnTo>
                <a:lnTo>
                  <a:pt x="6553199" y="283464"/>
                </a:lnTo>
                <a:lnTo>
                  <a:pt x="0" y="283464"/>
                </a:lnTo>
                <a:lnTo>
                  <a:pt x="0" y="0"/>
                </a:lnTo>
              </a:path>
            </a:pathLst>
          </a:custGeom>
          <a:solidFill>
            <a:srgbClr val="A5D6A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0" name="object 140"/>
          <p:cNvSpPr/>
          <p:nvPr/>
        </p:nvSpPr>
        <p:spPr>
          <a:xfrm>
            <a:off x="8447981" y="4951047"/>
            <a:ext cx="432765" cy="193043"/>
          </a:xfrm>
          <a:custGeom>
            <a:avLst/>
            <a:gdLst/>
            <a:ahLst/>
            <a:cxnLst/>
            <a:rect l="l" t="t" r="r" b="b"/>
            <a:pathLst>
              <a:path w="506095" h="283845">
                <a:moveTo>
                  <a:pt x="0" y="0"/>
                </a:moveTo>
                <a:lnTo>
                  <a:pt x="505969" y="0"/>
                </a:lnTo>
                <a:lnTo>
                  <a:pt x="505969" y="283464"/>
                </a:lnTo>
                <a:lnTo>
                  <a:pt x="0" y="283464"/>
                </a:lnTo>
                <a:lnTo>
                  <a:pt x="0" y="0"/>
                </a:lnTo>
              </a:path>
            </a:pathLst>
          </a:custGeom>
          <a:solidFill>
            <a:srgbClr val="C6E4C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页脚占位符 1"/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0160"/>
            <a:r>
              <a:rPr lang="en-US" sz="1000" spc="16"/>
              <a:t>Machine Learning</a:t>
            </a:r>
            <a:endParaRPr lang="en-US" sz="100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7"/>
          </p:nvPr>
        </p:nvSpPr>
        <p:spPr>
          <a:xfrm>
            <a:off x="8495170" y="4973846"/>
            <a:ext cx="381181" cy="153888"/>
          </a:xfrm>
        </p:spPr>
        <p:txBody>
          <a:bodyPr/>
          <a:lstStyle/>
          <a:p>
            <a:pPr marL="51435"/>
            <a:fld id="{81D60167-4931-47E6-BA6A-407CBD079E47}" type="slidenum">
              <a:rPr lang="en-US" altLang="zh-CN" spc="20"/>
            </a:fld>
            <a:r>
              <a:rPr lang="en-US" altLang="zh-CN" spc="16"/>
              <a:t>/27</a:t>
            </a:r>
            <a:endParaRPr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36655" y="-20064"/>
            <a:ext cx="2150252" cy="287702"/>
          </a:xfrm>
          <a:prstGeom prst="rect">
            <a:avLst/>
          </a:prstGeom>
          <a:noFill/>
        </p:spPr>
        <p:txBody>
          <a:bodyPr wrap="square" lIns="71561" tIns="35780" rIns="71561" bIns="35780" rtlCol="0">
            <a:spAutoFit/>
          </a:bodyPr>
          <a:lstStyle/>
          <a:p>
            <a:r>
              <a:rPr lang="en-US" altLang="zh-CN" b="1" dirty="0" smtClean="0">
                <a:solidFill>
                  <a:schemeClr val="accent3">
                    <a:lumMod val="75000"/>
                  </a:schemeClr>
                </a:solidFill>
              </a:rPr>
              <a:t>The Learning Problem</a:t>
            </a:r>
            <a:endParaRPr lang="zh-CN" altLang="en-US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486907" y="-19434"/>
            <a:ext cx="2801843" cy="287702"/>
          </a:xfrm>
          <a:prstGeom prst="rect">
            <a:avLst/>
          </a:prstGeom>
          <a:noFill/>
        </p:spPr>
        <p:txBody>
          <a:bodyPr wrap="square" lIns="71561" tIns="35780" rIns="71561" bIns="35780" rtlCol="0">
            <a:spAutoFit/>
          </a:bodyPr>
          <a:lstStyle/>
          <a:p>
            <a:r>
              <a:rPr lang="en-US" altLang="zh-CN" b="1" i="1" dirty="0" smtClean="0">
                <a:solidFill>
                  <a:schemeClr val="accent3">
                    <a:lumMod val="75000"/>
                  </a:schemeClr>
                </a:solidFill>
              </a:rPr>
              <a:t>What is Machine Learning</a:t>
            </a:r>
            <a:endParaRPr lang="zh-CN" altLang="en-US" b="1" i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509520" y="395156"/>
            <a:ext cx="5929482" cy="503146"/>
          </a:xfrm>
          <a:prstGeom prst="rect">
            <a:avLst/>
          </a:prstGeom>
          <a:noFill/>
        </p:spPr>
        <p:txBody>
          <a:bodyPr wrap="square" lIns="71561" tIns="35780" rIns="71561" bIns="35780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accent3">
                    <a:lumMod val="50000"/>
                  </a:schemeClr>
                </a:solidFill>
              </a:rPr>
              <a:t>The Machine Learning Route</a:t>
            </a:r>
            <a:endParaRPr lang="zh-CN" altLang="en-US" sz="2800" dirty="0">
              <a:solidFill>
                <a:schemeClr val="accent3">
                  <a:lumMod val="50000"/>
                </a:schemeClr>
              </a:solidFill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532133" y="863504"/>
            <a:ext cx="7884257" cy="360830"/>
            <a:chOff x="774700" y="1419225"/>
            <a:chExt cx="9220200" cy="2133600"/>
          </a:xfrm>
          <a:solidFill>
            <a:srgbClr val="FFFFC9"/>
          </a:solidFill>
        </p:grpSpPr>
        <p:sp>
          <p:nvSpPr>
            <p:cNvPr id="16" name="圆角矩形 15"/>
            <p:cNvSpPr/>
            <p:nvPr/>
          </p:nvSpPr>
          <p:spPr>
            <a:xfrm>
              <a:off x="994064" y="1638589"/>
              <a:ext cx="8991600" cy="1905000"/>
            </a:xfrm>
            <a:prstGeom prst="roundRect">
              <a:avLst/>
            </a:prstGeom>
            <a:grpFill/>
            <a:ln>
              <a:noFill/>
            </a:ln>
            <a:effectLst>
              <a:glow rad="266700">
                <a:schemeClr val="tx1">
                  <a:lumMod val="50000"/>
                  <a:lumOff val="50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圆角矩形 16"/>
            <p:cNvSpPr/>
            <p:nvPr/>
          </p:nvSpPr>
          <p:spPr>
            <a:xfrm>
              <a:off x="774700" y="1419225"/>
              <a:ext cx="9220200" cy="2133600"/>
            </a:xfrm>
            <a:prstGeom prst="round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1800" dirty="0">
                  <a:solidFill>
                    <a:schemeClr val="tx1"/>
                  </a:solidFill>
                </a:rPr>
                <a:t>ML: an </a:t>
              </a:r>
              <a:r>
                <a:rPr lang="en-US" altLang="zh-CN" sz="1800" dirty="0">
                  <a:solidFill>
                    <a:srgbClr val="FF0000"/>
                  </a:solidFill>
                </a:rPr>
                <a:t>alternative route </a:t>
              </a:r>
              <a:r>
                <a:rPr lang="en-US" altLang="zh-CN" sz="1800" dirty="0">
                  <a:solidFill>
                    <a:schemeClr val="tx1"/>
                  </a:solidFill>
                </a:rPr>
                <a:t>to build complicated systems</a:t>
              </a:r>
              <a:endParaRPr lang="zh-CN" altLang="en-US" sz="1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525223" y="1379806"/>
            <a:ext cx="8028397" cy="2600456"/>
            <a:chOff x="525223" y="1379806"/>
            <a:chExt cx="8028397" cy="2600456"/>
          </a:xfrm>
        </p:grpSpPr>
        <p:grpSp>
          <p:nvGrpSpPr>
            <p:cNvPr id="19" name="组合 18"/>
            <p:cNvGrpSpPr/>
            <p:nvPr/>
          </p:nvGrpSpPr>
          <p:grpSpPr>
            <a:xfrm>
              <a:off x="525223" y="1379806"/>
              <a:ext cx="8028397" cy="2600456"/>
              <a:chOff x="774700" y="1419229"/>
              <a:chExt cx="9220200" cy="2133603"/>
            </a:xfrm>
            <a:solidFill>
              <a:srgbClr val="C2FEF3"/>
            </a:solidFill>
          </p:grpSpPr>
          <p:sp>
            <p:nvSpPr>
              <p:cNvPr id="26" name="圆角矩形 25"/>
              <p:cNvSpPr/>
              <p:nvPr/>
            </p:nvSpPr>
            <p:spPr>
              <a:xfrm>
                <a:off x="994064" y="1638589"/>
                <a:ext cx="8991600" cy="1905000"/>
              </a:xfrm>
              <a:prstGeom prst="roundRect">
                <a:avLst/>
              </a:prstGeom>
              <a:grpFill/>
              <a:ln>
                <a:noFill/>
              </a:ln>
              <a:effectLst>
                <a:glow rad="266700">
                  <a:schemeClr val="tx1">
                    <a:lumMod val="50000"/>
                    <a:lumOff val="50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" name="圆角矩形 26"/>
              <p:cNvSpPr/>
              <p:nvPr/>
            </p:nvSpPr>
            <p:spPr>
              <a:xfrm>
                <a:off x="774700" y="1419229"/>
                <a:ext cx="9220200" cy="2133603"/>
              </a:xfrm>
              <a:prstGeom prst="roundRect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sp>
          <p:nvSpPr>
            <p:cNvPr id="20" name="剪去同侧角的矩形 19"/>
            <p:cNvSpPr/>
            <p:nvPr/>
          </p:nvSpPr>
          <p:spPr>
            <a:xfrm>
              <a:off x="532133" y="1379806"/>
              <a:ext cx="8021486" cy="414589"/>
            </a:xfrm>
            <a:prstGeom prst="snip2SameRect">
              <a:avLst/>
            </a:prstGeom>
            <a:gradFill>
              <a:gsLst>
                <a:gs pos="67000">
                  <a:srgbClr val="00B050"/>
                </a:gs>
                <a:gs pos="100000">
                  <a:srgbClr val="F4FEF8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1561" tIns="35780" rIns="71561" bIns="35780" spcCol="0" rtlCol="0" anchor="ctr"/>
            <a:lstStyle/>
            <a:p>
              <a:r>
                <a:rPr lang="en-US" altLang="zh-CN" sz="1800" dirty="0"/>
                <a:t>Some Use Scenarios</a:t>
              </a:r>
              <a:endParaRPr lang="zh-CN" altLang="en-US" sz="1800" dirty="0"/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857929" y="1794395"/>
            <a:ext cx="6906869" cy="626257"/>
          </a:xfrm>
          <a:prstGeom prst="rect">
            <a:avLst/>
          </a:prstGeom>
          <a:noFill/>
        </p:spPr>
        <p:txBody>
          <a:bodyPr wrap="square" lIns="71561" tIns="35780" rIns="71561" bIns="35780" rtlCol="0">
            <a:spAutoFit/>
          </a:bodyPr>
          <a:lstStyle/>
          <a:p>
            <a:pPr marL="223520" indent="-223520">
              <a:buClr>
                <a:schemeClr val="accent3">
                  <a:lumMod val="50000"/>
                </a:schemeClr>
              </a:buClr>
              <a:buFont typeface="Wingdings" panose="05000000000000000000" pitchFamily="2" charset="2"/>
              <a:buChar char="l"/>
            </a:pPr>
            <a:r>
              <a:rPr lang="en-US" altLang="zh-CN" sz="1800" dirty="0"/>
              <a:t>When human cannot program the system manually</a:t>
            </a:r>
            <a:br>
              <a:rPr lang="en-US" altLang="zh-CN" sz="1800" dirty="0"/>
            </a:br>
            <a:r>
              <a:rPr lang="en-US" altLang="zh-CN" sz="1800" dirty="0"/>
              <a:t>--- </a:t>
            </a:r>
            <a:r>
              <a:rPr lang="en-US" altLang="zh-CN" sz="1800" dirty="0">
                <a:solidFill>
                  <a:srgbClr val="0E24F0"/>
                </a:solidFill>
              </a:rPr>
              <a:t>navigating on Mars</a:t>
            </a:r>
            <a:endParaRPr lang="en-US" altLang="zh-CN" sz="1800" dirty="0">
              <a:solidFill>
                <a:srgbClr val="0E24F0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857929" y="2312632"/>
            <a:ext cx="6906869" cy="626257"/>
          </a:xfrm>
          <a:prstGeom prst="rect">
            <a:avLst/>
          </a:prstGeom>
          <a:noFill/>
        </p:spPr>
        <p:txBody>
          <a:bodyPr wrap="square" lIns="71561" tIns="35780" rIns="71561" bIns="35780" rtlCol="0">
            <a:spAutoFit/>
          </a:bodyPr>
          <a:lstStyle/>
          <a:p>
            <a:pPr marL="223520" indent="-223520">
              <a:buClr>
                <a:schemeClr val="accent3">
                  <a:lumMod val="50000"/>
                </a:schemeClr>
              </a:buClr>
              <a:buFont typeface="Wingdings" panose="05000000000000000000" pitchFamily="2" charset="2"/>
              <a:buChar char="l"/>
            </a:pPr>
            <a:r>
              <a:rPr lang="en-US" altLang="zh-CN" sz="1800" dirty="0"/>
              <a:t>When human cannot define the solution easily</a:t>
            </a:r>
            <a:br>
              <a:rPr lang="en-US" altLang="zh-CN" sz="1800" dirty="0"/>
            </a:br>
            <a:r>
              <a:rPr lang="en-US" altLang="zh-CN" sz="1800" dirty="0"/>
              <a:t>--- </a:t>
            </a:r>
            <a:r>
              <a:rPr lang="en-US" altLang="zh-CN" sz="1800" dirty="0">
                <a:solidFill>
                  <a:srgbClr val="0E24F0"/>
                </a:solidFill>
              </a:rPr>
              <a:t>speech/visual recognition</a:t>
            </a:r>
            <a:endParaRPr lang="en-US" altLang="zh-CN" sz="1800" dirty="0">
              <a:solidFill>
                <a:srgbClr val="0E24F0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857929" y="2835767"/>
            <a:ext cx="6906869" cy="626257"/>
          </a:xfrm>
          <a:prstGeom prst="rect">
            <a:avLst/>
          </a:prstGeom>
          <a:noFill/>
        </p:spPr>
        <p:txBody>
          <a:bodyPr wrap="square" lIns="71561" tIns="35780" rIns="71561" bIns="35780" rtlCol="0">
            <a:spAutoFit/>
          </a:bodyPr>
          <a:lstStyle/>
          <a:p>
            <a:pPr marL="223520" indent="-223520">
              <a:buClr>
                <a:schemeClr val="accent3">
                  <a:lumMod val="50000"/>
                </a:schemeClr>
              </a:buClr>
              <a:buFont typeface="Wingdings" panose="05000000000000000000" pitchFamily="2" charset="2"/>
              <a:buChar char="l"/>
            </a:pPr>
            <a:r>
              <a:rPr lang="en-US" altLang="zh-CN" sz="1800" dirty="0"/>
              <a:t>When needing rapid decisions that humans cannot do</a:t>
            </a:r>
            <a:endParaRPr lang="en-US" altLang="zh-CN" sz="1800" dirty="0"/>
          </a:p>
          <a:p>
            <a:pPr>
              <a:buClr>
                <a:schemeClr val="accent3">
                  <a:lumMod val="50000"/>
                </a:schemeClr>
              </a:buClr>
            </a:pPr>
            <a:r>
              <a:rPr lang="en-US" altLang="zh-CN" sz="1800" dirty="0"/>
              <a:t>    --- </a:t>
            </a:r>
            <a:r>
              <a:rPr lang="en-US" altLang="zh-CN" sz="1800" dirty="0">
                <a:solidFill>
                  <a:srgbClr val="0E24F0"/>
                </a:solidFill>
              </a:rPr>
              <a:t>high-frequency trading</a:t>
            </a:r>
            <a:endParaRPr lang="en-US" altLang="zh-CN" sz="1800" dirty="0">
              <a:solidFill>
                <a:srgbClr val="0E24F0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857929" y="3354004"/>
            <a:ext cx="6906869" cy="626257"/>
          </a:xfrm>
          <a:prstGeom prst="rect">
            <a:avLst/>
          </a:prstGeom>
          <a:noFill/>
        </p:spPr>
        <p:txBody>
          <a:bodyPr wrap="square" lIns="71561" tIns="35780" rIns="71561" bIns="35780" rtlCol="0">
            <a:spAutoFit/>
          </a:bodyPr>
          <a:lstStyle/>
          <a:p>
            <a:pPr marL="223520" indent="-223520">
              <a:buClr>
                <a:schemeClr val="accent3">
                  <a:lumMod val="50000"/>
                </a:schemeClr>
              </a:buClr>
              <a:buFont typeface="Wingdings" panose="05000000000000000000" pitchFamily="2" charset="2"/>
              <a:buChar char="l"/>
            </a:pPr>
            <a:r>
              <a:rPr lang="en-US" altLang="zh-CN" sz="1800" dirty="0"/>
              <a:t>When needing to be user-oriented in a massive scale</a:t>
            </a:r>
            <a:endParaRPr lang="en-US" altLang="zh-CN" sz="1800" dirty="0"/>
          </a:p>
          <a:p>
            <a:pPr>
              <a:buClr>
                <a:schemeClr val="accent3">
                  <a:lumMod val="50000"/>
                </a:schemeClr>
              </a:buClr>
            </a:pPr>
            <a:r>
              <a:rPr lang="en-US" altLang="zh-CN" sz="1800" dirty="0"/>
              <a:t>    --- </a:t>
            </a:r>
            <a:r>
              <a:rPr lang="en-US" altLang="zh-CN" sz="1800" dirty="0">
                <a:solidFill>
                  <a:srgbClr val="0E24F0"/>
                </a:solidFill>
              </a:rPr>
              <a:t>consumer-targeted marketing</a:t>
            </a:r>
            <a:endParaRPr lang="en-US" altLang="zh-CN" sz="1800" dirty="0">
              <a:solidFill>
                <a:srgbClr val="0E24F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  <p:bldP spid="31" grpId="0"/>
      <p:bldP spid="3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矩形 150"/>
          <p:cNvSpPr/>
          <p:nvPr/>
        </p:nvSpPr>
        <p:spPr>
          <a:xfrm>
            <a:off x="401815" y="-20065"/>
            <a:ext cx="8545948" cy="881003"/>
          </a:xfrm>
          <a:prstGeom prst="rect">
            <a:avLst/>
          </a:prstGeom>
          <a:gradFill flip="none" rotWithShape="1">
            <a:gsLst>
              <a:gs pos="37000">
                <a:srgbClr val="ADE5BA">
                  <a:alpha val="64706"/>
                </a:srgbClr>
              </a:gs>
              <a:gs pos="96000">
                <a:srgbClr val="F4FEF8"/>
              </a:gs>
            </a:gsLst>
            <a:lin ang="5400000" scaled="0"/>
            <a:tileRect/>
          </a:gradFill>
          <a:ln>
            <a:noFill/>
          </a:ln>
          <a:effectLst>
            <a:outerShdw blurRad="5080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561" tIns="35780" rIns="71561" bIns="35780" spcCol="0" rtlCol="0" anchor="ctr"/>
          <a:lstStyle/>
          <a:p>
            <a:pPr algn="ctr"/>
            <a:endParaRPr lang="zh-CN" altLang="en-US"/>
          </a:p>
        </p:txBody>
      </p:sp>
      <p:sp>
        <p:nvSpPr>
          <p:cNvPr id="105" name="object 105"/>
          <p:cNvSpPr/>
          <p:nvPr/>
        </p:nvSpPr>
        <p:spPr>
          <a:xfrm>
            <a:off x="260637" y="4949162"/>
            <a:ext cx="2588447" cy="193043"/>
          </a:xfrm>
          <a:custGeom>
            <a:avLst/>
            <a:gdLst/>
            <a:ahLst/>
            <a:cxnLst/>
            <a:rect l="l" t="t" r="r" b="b"/>
            <a:pathLst>
              <a:path w="3027045" h="283845">
                <a:moveTo>
                  <a:pt x="0" y="0"/>
                </a:moveTo>
                <a:lnTo>
                  <a:pt x="3026664" y="0"/>
                </a:lnTo>
                <a:lnTo>
                  <a:pt x="3026664" y="283464"/>
                </a:lnTo>
                <a:lnTo>
                  <a:pt x="0" y="283464"/>
                </a:lnTo>
                <a:lnTo>
                  <a:pt x="0" y="0"/>
                </a:lnTo>
              </a:path>
            </a:pathLst>
          </a:custGeom>
          <a:solidFill>
            <a:srgbClr val="C6E4C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6" name="object 106"/>
          <p:cNvSpPr/>
          <p:nvPr/>
        </p:nvSpPr>
        <p:spPr>
          <a:xfrm>
            <a:off x="2849084" y="4949358"/>
            <a:ext cx="5603686" cy="193043"/>
          </a:xfrm>
          <a:custGeom>
            <a:avLst/>
            <a:gdLst/>
            <a:ahLst/>
            <a:cxnLst/>
            <a:rect l="l" t="t" r="r" b="b"/>
            <a:pathLst>
              <a:path w="6553200" h="283845">
                <a:moveTo>
                  <a:pt x="0" y="0"/>
                </a:moveTo>
                <a:lnTo>
                  <a:pt x="6553199" y="0"/>
                </a:lnTo>
                <a:lnTo>
                  <a:pt x="6553199" y="283464"/>
                </a:lnTo>
                <a:lnTo>
                  <a:pt x="0" y="283464"/>
                </a:lnTo>
                <a:lnTo>
                  <a:pt x="0" y="0"/>
                </a:lnTo>
              </a:path>
            </a:pathLst>
          </a:custGeom>
          <a:solidFill>
            <a:srgbClr val="A5D6A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0" name="object 140"/>
          <p:cNvSpPr/>
          <p:nvPr/>
        </p:nvSpPr>
        <p:spPr>
          <a:xfrm>
            <a:off x="8447981" y="4951047"/>
            <a:ext cx="432765" cy="193043"/>
          </a:xfrm>
          <a:custGeom>
            <a:avLst/>
            <a:gdLst/>
            <a:ahLst/>
            <a:cxnLst/>
            <a:rect l="l" t="t" r="r" b="b"/>
            <a:pathLst>
              <a:path w="506095" h="283845">
                <a:moveTo>
                  <a:pt x="0" y="0"/>
                </a:moveTo>
                <a:lnTo>
                  <a:pt x="505969" y="0"/>
                </a:lnTo>
                <a:lnTo>
                  <a:pt x="505969" y="283464"/>
                </a:lnTo>
                <a:lnTo>
                  <a:pt x="0" y="283464"/>
                </a:lnTo>
                <a:lnTo>
                  <a:pt x="0" y="0"/>
                </a:lnTo>
              </a:path>
            </a:pathLst>
          </a:custGeom>
          <a:solidFill>
            <a:srgbClr val="C6E4C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页脚占位符 1"/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0160"/>
            <a:r>
              <a:rPr lang="en-US" sz="1000" spc="16"/>
              <a:t>Machine Learning</a:t>
            </a:r>
            <a:endParaRPr lang="en-US" sz="100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7"/>
          </p:nvPr>
        </p:nvSpPr>
        <p:spPr>
          <a:xfrm>
            <a:off x="8495170" y="4973846"/>
            <a:ext cx="381181" cy="153888"/>
          </a:xfrm>
        </p:spPr>
        <p:txBody>
          <a:bodyPr/>
          <a:lstStyle/>
          <a:p>
            <a:pPr marL="51435"/>
            <a:fld id="{81D60167-4931-47E6-BA6A-407CBD079E47}" type="slidenum">
              <a:rPr lang="en-US" altLang="zh-CN" spc="20"/>
            </a:fld>
            <a:r>
              <a:rPr lang="en-US" altLang="zh-CN" spc="16"/>
              <a:t>/27</a:t>
            </a:r>
            <a:endParaRPr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36655" y="-20064"/>
            <a:ext cx="2150252" cy="287702"/>
          </a:xfrm>
          <a:prstGeom prst="rect">
            <a:avLst/>
          </a:prstGeom>
          <a:noFill/>
        </p:spPr>
        <p:txBody>
          <a:bodyPr wrap="square" lIns="71561" tIns="35780" rIns="71561" bIns="35780" rtlCol="0">
            <a:spAutoFit/>
          </a:bodyPr>
          <a:lstStyle/>
          <a:p>
            <a:r>
              <a:rPr lang="en-US" altLang="zh-CN" b="1" dirty="0" smtClean="0">
                <a:solidFill>
                  <a:schemeClr val="accent3">
                    <a:lumMod val="75000"/>
                  </a:schemeClr>
                </a:solidFill>
              </a:rPr>
              <a:t>The Learning Problem</a:t>
            </a:r>
            <a:endParaRPr lang="zh-CN" altLang="en-US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486907" y="-19434"/>
            <a:ext cx="2801843" cy="287702"/>
          </a:xfrm>
          <a:prstGeom prst="rect">
            <a:avLst/>
          </a:prstGeom>
          <a:noFill/>
        </p:spPr>
        <p:txBody>
          <a:bodyPr wrap="square" lIns="71561" tIns="35780" rIns="71561" bIns="35780" rtlCol="0">
            <a:spAutoFit/>
          </a:bodyPr>
          <a:lstStyle/>
          <a:p>
            <a:r>
              <a:rPr lang="en-US" altLang="zh-CN" b="1" i="1" dirty="0" smtClean="0">
                <a:solidFill>
                  <a:schemeClr val="accent3">
                    <a:lumMod val="75000"/>
                  </a:schemeClr>
                </a:solidFill>
              </a:rPr>
              <a:t>What is Machine Learning</a:t>
            </a:r>
            <a:endParaRPr lang="zh-CN" altLang="en-US" b="1" i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509520" y="395156"/>
            <a:ext cx="5929482" cy="503146"/>
          </a:xfrm>
          <a:prstGeom prst="rect">
            <a:avLst/>
          </a:prstGeom>
          <a:noFill/>
        </p:spPr>
        <p:txBody>
          <a:bodyPr wrap="square" lIns="71561" tIns="35780" rIns="71561" bIns="35780" rtlCol="0">
            <a:spAutoFit/>
          </a:bodyPr>
          <a:lstStyle/>
          <a:p>
            <a:pPr algn="ctr"/>
            <a:r>
              <a:rPr lang="en-US" altLang="zh-CN" sz="2800" dirty="0" smtClean="0">
                <a:solidFill>
                  <a:schemeClr val="accent3">
                    <a:lumMod val="50000"/>
                  </a:schemeClr>
                </a:solidFill>
              </a:rPr>
              <a:t>Key Essence of Machine Learning</a:t>
            </a:r>
            <a:endParaRPr lang="zh-CN" altLang="en-US" sz="2800" dirty="0">
              <a:solidFill>
                <a:schemeClr val="accent3">
                  <a:lumMod val="50000"/>
                </a:schemeClr>
              </a:solidFill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597292" y="838024"/>
            <a:ext cx="7937108" cy="1540148"/>
            <a:chOff x="774700" y="1419225"/>
            <a:chExt cx="9220200" cy="2133600"/>
          </a:xfrm>
          <a:solidFill>
            <a:srgbClr val="F0D5D4"/>
          </a:solidFill>
        </p:grpSpPr>
        <p:sp>
          <p:nvSpPr>
            <p:cNvPr id="15" name="圆角矩形 14"/>
            <p:cNvSpPr/>
            <p:nvPr/>
          </p:nvSpPr>
          <p:spPr>
            <a:xfrm>
              <a:off x="994064" y="1638589"/>
              <a:ext cx="8991600" cy="1905000"/>
            </a:xfrm>
            <a:prstGeom prst="roundRect">
              <a:avLst/>
            </a:prstGeom>
            <a:grpFill/>
            <a:ln>
              <a:noFill/>
            </a:ln>
            <a:effectLst>
              <a:glow rad="266700">
                <a:schemeClr val="tx1">
                  <a:lumMod val="50000"/>
                  <a:lumOff val="50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  <p:sp>
          <p:nvSpPr>
            <p:cNvPr id="16" name="圆角矩形 15"/>
            <p:cNvSpPr/>
            <p:nvPr/>
          </p:nvSpPr>
          <p:spPr>
            <a:xfrm>
              <a:off x="774700" y="1419225"/>
              <a:ext cx="9220200" cy="2133600"/>
            </a:xfrm>
            <a:prstGeom prst="round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dirty="0"/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2209800" y="1428750"/>
            <a:ext cx="4626300" cy="903256"/>
            <a:chOff x="2486906" y="2208984"/>
            <a:chExt cx="4626300" cy="903256"/>
          </a:xfrm>
        </p:grpSpPr>
        <p:sp>
          <p:nvSpPr>
            <p:cNvPr id="18" name="TextBox 17"/>
            <p:cNvSpPr txBox="1"/>
            <p:nvPr/>
          </p:nvSpPr>
          <p:spPr>
            <a:xfrm>
              <a:off x="2486906" y="2465066"/>
              <a:ext cx="932049" cy="349258"/>
            </a:xfrm>
            <a:prstGeom prst="rect">
              <a:avLst/>
            </a:prstGeom>
            <a:noFill/>
          </p:spPr>
          <p:txBody>
            <a:bodyPr wrap="square" lIns="71561" tIns="35780" rIns="71561" bIns="35780" rtlCol="0">
              <a:spAutoFit/>
            </a:bodyPr>
            <a:lstStyle/>
            <a:p>
              <a:r>
                <a:rPr lang="en-US" altLang="zh-CN" sz="1800" dirty="0">
                  <a:solidFill>
                    <a:srgbClr val="0E24F0"/>
                  </a:solidFill>
                </a:rPr>
                <a:t>data</a:t>
              </a:r>
              <a:endParaRPr lang="zh-CN" altLang="en-US" sz="1800" dirty="0">
                <a:solidFill>
                  <a:srgbClr val="0E24F0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399249" y="2208984"/>
              <a:ext cx="1713957" cy="903256"/>
            </a:xfrm>
            <a:prstGeom prst="rect">
              <a:avLst/>
            </a:prstGeom>
            <a:noFill/>
          </p:spPr>
          <p:txBody>
            <a:bodyPr wrap="square" lIns="71561" tIns="35780" rIns="71561" bIns="35780" rtlCol="0">
              <a:spAutoFit/>
            </a:bodyPr>
            <a:lstStyle/>
            <a:p>
              <a:r>
                <a:rPr lang="en-US" altLang="zh-CN" sz="1800" dirty="0">
                  <a:solidFill>
                    <a:schemeClr val="accent2">
                      <a:lumMod val="75000"/>
                    </a:schemeClr>
                  </a:solidFill>
                </a:rPr>
                <a:t>improved performance measure</a:t>
              </a:r>
              <a:endParaRPr lang="zh-CN" altLang="en-US" sz="1800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cxnSp>
          <p:nvCxnSpPr>
            <p:cNvPr id="20" name="直接箭头连接符 19"/>
            <p:cNvCxnSpPr/>
            <p:nvPr/>
          </p:nvCxnSpPr>
          <p:spPr>
            <a:xfrm>
              <a:off x="3399136" y="2622056"/>
              <a:ext cx="501454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箭头连接符 20"/>
            <p:cNvCxnSpPr/>
            <p:nvPr/>
          </p:nvCxnSpPr>
          <p:spPr>
            <a:xfrm>
              <a:off x="4767478" y="2618273"/>
              <a:ext cx="613962" cy="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矩形 21"/>
            <p:cNvSpPr/>
            <p:nvPr/>
          </p:nvSpPr>
          <p:spPr>
            <a:xfrm>
              <a:off x="3896771" y="2455943"/>
              <a:ext cx="870707" cy="323102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1561" tIns="35780" rIns="71561" bIns="35780" spcCol="0" rtlCol="0" anchor="ctr"/>
            <a:lstStyle/>
            <a:p>
              <a:pPr algn="ctr"/>
              <a:r>
                <a:rPr lang="en-US" altLang="zh-CN" sz="1800" dirty="0">
                  <a:solidFill>
                    <a:srgbClr val="C00000"/>
                  </a:solidFill>
                </a:rPr>
                <a:t>ML</a:t>
              </a:r>
              <a:endParaRPr lang="zh-CN" altLang="en-US" sz="1800" dirty="0">
                <a:solidFill>
                  <a:srgbClr val="C00000"/>
                </a:solidFill>
              </a:endParaRP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931775" y="819150"/>
            <a:ext cx="7297825" cy="626257"/>
          </a:xfrm>
          <a:prstGeom prst="rect">
            <a:avLst/>
          </a:prstGeom>
          <a:noFill/>
        </p:spPr>
        <p:txBody>
          <a:bodyPr wrap="square" lIns="71561" tIns="35780" rIns="71561" bIns="35780" rtlCol="0">
            <a:spAutoFit/>
          </a:bodyPr>
          <a:lstStyle/>
          <a:p>
            <a:r>
              <a:rPr lang="en-US" altLang="zh-CN" sz="1800" dirty="0">
                <a:solidFill>
                  <a:srgbClr val="C00000"/>
                </a:solidFill>
              </a:rPr>
              <a:t>Machine Learning</a:t>
            </a:r>
            <a:r>
              <a:rPr lang="en-US" altLang="zh-CN" sz="1800" dirty="0"/>
              <a:t>: improving some </a:t>
            </a:r>
            <a:r>
              <a:rPr lang="en-US" altLang="zh-CN" sz="1800" dirty="0">
                <a:solidFill>
                  <a:schemeClr val="accent2">
                    <a:lumMod val="75000"/>
                  </a:schemeClr>
                </a:solidFill>
              </a:rPr>
              <a:t>performance measure</a:t>
            </a:r>
            <a:endParaRPr lang="en-US" altLang="zh-CN" sz="1800" dirty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US" altLang="zh-CN" sz="1800" dirty="0">
                <a:solidFill>
                  <a:srgbClr val="0E24F0"/>
                </a:solidFill>
              </a:rPr>
              <a:t>                                   </a:t>
            </a:r>
            <a:r>
              <a:rPr lang="en-US" altLang="zh-CN" sz="1800" dirty="0"/>
              <a:t>with experience </a:t>
            </a:r>
            <a:r>
              <a:rPr lang="en-US" altLang="zh-CN" sz="1800" dirty="0">
                <a:solidFill>
                  <a:srgbClr val="FF0000"/>
                </a:solidFill>
              </a:rPr>
              <a:t>computed</a:t>
            </a:r>
            <a:r>
              <a:rPr lang="en-US" altLang="zh-CN" sz="1800" dirty="0"/>
              <a:t> from </a:t>
            </a:r>
            <a:r>
              <a:rPr lang="en-US" altLang="zh-CN" sz="1800" dirty="0">
                <a:solidFill>
                  <a:srgbClr val="0E24F0"/>
                </a:solidFill>
              </a:rPr>
              <a:t>data</a:t>
            </a:r>
            <a:endParaRPr lang="zh-CN" altLang="en-US" sz="1800" dirty="0">
              <a:solidFill>
                <a:srgbClr val="0E24F0"/>
              </a:solidFill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685800" y="2495551"/>
            <a:ext cx="7937108" cy="1886082"/>
            <a:chOff x="3594100" y="3781425"/>
            <a:chExt cx="6477000" cy="2133600"/>
          </a:xfrm>
        </p:grpSpPr>
        <p:sp>
          <p:nvSpPr>
            <p:cNvPr id="25" name="圆角矩形 24"/>
            <p:cNvSpPr/>
            <p:nvPr/>
          </p:nvSpPr>
          <p:spPr>
            <a:xfrm>
              <a:off x="3748199" y="4000789"/>
              <a:ext cx="6316413" cy="1905000"/>
            </a:xfrm>
            <a:prstGeom prst="roundRect">
              <a:avLst/>
            </a:prstGeom>
            <a:solidFill>
              <a:srgbClr val="DAFEF7"/>
            </a:solidFill>
            <a:ln>
              <a:noFill/>
            </a:ln>
            <a:effectLst>
              <a:glow rad="266700">
                <a:schemeClr val="tx1">
                  <a:lumMod val="50000"/>
                  <a:lumOff val="50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圆角矩形 25"/>
            <p:cNvSpPr/>
            <p:nvPr/>
          </p:nvSpPr>
          <p:spPr>
            <a:xfrm>
              <a:off x="3594100" y="3781425"/>
              <a:ext cx="6477000" cy="2133600"/>
            </a:xfrm>
            <a:prstGeom prst="roundRect">
              <a:avLst/>
            </a:prstGeom>
            <a:solidFill>
              <a:srgbClr val="DAFEF7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990600" y="2535019"/>
            <a:ext cx="65072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chemeClr val="tx1"/>
              </a:buClr>
              <a:buFont typeface="+mj-ea"/>
              <a:buAutoNum type="circleNumDbPlain"/>
            </a:pPr>
            <a:r>
              <a:rPr lang="en-US" altLang="zh-CN" sz="1800" dirty="0" smtClean="0"/>
              <a:t>exists </a:t>
            </a:r>
            <a:r>
              <a:rPr lang="en-US" altLang="zh-CN" sz="1800" dirty="0" smtClean="0">
                <a:solidFill>
                  <a:srgbClr val="C00000"/>
                </a:solidFill>
              </a:rPr>
              <a:t>some underlying pattern to be learned</a:t>
            </a:r>
            <a:endParaRPr lang="en-US" altLang="zh-CN" sz="1800" dirty="0" smtClean="0">
              <a:solidFill>
                <a:srgbClr val="C00000"/>
              </a:solidFill>
            </a:endParaRPr>
          </a:p>
          <a:p>
            <a:pPr>
              <a:buClr>
                <a:schemeClr val="tx1"/>
              </a:buClr>
            </a:pPr>
            <a:r>
              <a:rPr lang="en-US" altLang="zh-CN" sz="1800" dirty="0" smtClean="0"/>
              <a:t>       --- so performance measure can be improved</a:t>
            </a:r>
            <a:endParaRPr lang="zh-CN" altLang="en-US" sz="1800" dirty="0"/>
          </a:p>
        </p:txBody>
      </p:sp>
      <p:sp>
        <p:nvSpPr>
          <p:cNvPr id="27" name="TextBox 26"/>
          <p:cNvSpPr txBox="1"/>
          <p:nvPr/>
        </p:nvSpPr>
        <p:spPr>
          <a:xfrm>
            <a:off x="996906" y="3132007"/>
            <a:ext cx="65072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chemeClr val="tx1"/>
              </a:buClr>
              <a:buFont typeface="+mj-ea"/>
              <a:buAutoNum type="circleNumDbPlain" startAt="2"/>
            </a:pPr>
            <a:r>
              <a:rPr lang="en-US" altLang="zh-CN" sz="1800" dirty="0" smtClean="0"/>
              <a:t>but </a:t>
            </a:r>
            <a:r>
              <a:rPr lang="en-US" altLang="zh-CN" sz="1800" dirty="0" smtClean="0">
                <a:solidFill>
                  <a:srgbClr val="C00000"/>
                </a:solidFill>
              </a:rPr>
              <a:t>no</a:t>
            </a:r>
            <a:r>
              <a:rPr lang="en-US" altLang="zh-CN" sz="1800" dirty="0" smtClean="0"/>
              <a:t> programmable (easy) </a:t>
            </a:r>
            <a:r>
              <a:rPr lang="en-US" altLang="zh-CN" sz="1800" dirty="0" smtClean="0">
                <a:solidFill>
                  <a:srgbClr val="C00000"/>
                </a:solidFill>
              </a:rPr>
              <a:t>definition</a:t>
            </a:r>
            <a:endParaRPr lang="en-US" altLang="zh-CN" sz="1800" dirty="0" smtClean="0">
              <a:solidFill>
                <a:srgbClr val="C00000"/>
              </a:solidFill>
            </a:endParaRPr>
          </a:p>
          <a:p>
            <a:pPr>
              <a:buClr>
                <a:schemeClr val="tx1"/>
              </a:buClr>
            </a:pPr>
            <a:r>
              <a:rPr lang="en-US" altLang="zh-CN" sz="1800" dirty="0" smtClean="0"/>
              <a:t>      --- so ML is needed</a:t>
            </a:r>
            <a:endParaRPr lang="zh-CN" altLang="en-US" sz="1800" dirty="0" smtClean="0"/>
          </a:p>
        </p:txBody>
      </p:sp>
      <p:sp>
        <p:nvSpPr>
          <p:cNvPr id="28" name="TextBox 27"/>
          <p:cNvSpPr txBox="1"/>
          <p:nvPr/>
        </p:nvSpPr>
        <p:spPr>
          <a:xfrm>
            <a:off x="991903" y="3735301"/>
            <a:ext cx="65072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chemeClr val="tx1"/>
              </a:buClr>
              <a:buFont typeface="+mj-ea"/>
              <a:buAutoNum type="circleNumDbPlain" startAt="3"/>
            </a:pPr>
            <a:r>
              <a:rPr lang="en-US" altLang="zh-CN" sz="1800" dirty="0" smtClean="0"/>
              <a:t>Somehow there is </a:t>
            </a:r>
            <a:r>
              <a:rPr lang="en-US" altLang="zh-CN" sz="1800" dirty="0" smtClean="0">
                <a:solidFill>
                  <a:srgbClr val="0E24F0"/>
                </a:solidFill>
              </a:rPr>
              <a:t>data</a:t>
            </a:r>
            <a:r>
              <a:rPr lang="en-US" altLang="zh-CN" sz="1800" dirty="0" smtClean="0"/>
              <a:t> about the pattern</a:t>
            </a:r>
            <a:endParaRPr lang="en-US" altLang="zh-CN" sz="1800" dirty="0" smtClean="0">
              <a:solidFill>
                <a:srgbClr val="C00000"/>
              </a:solidFill>
            </a:endParaRPr>
          </a:p>
          <a:p>
            <a:pPr>
              <a:buClr>
                <a:schemeClr val="tx1"/>
              </a:buClr>
            </a:pPr>
            <a:r>
              <a:rPr lang="en-US" altLang="zh-CN" sz="1800" dirty="0" smtClean="0"/>
              <a:t>      --- so ML has some inputs to learn from</a:t>
            </a:r>
            <a:endParaRPr lang="zh-CN" altLang="en-US" sz="1800" dirty="0" smtClean="0"/>
          </a:p>
        </p:txBody>
      </p:sp>
      <p:grpSp>
        <p:nvGrpSpPr>
          <p:cNvPr id="32" name="组合 31"/>
          <p:cNvGrpSpPr/>
          <p:nvPr/>
        </p:nvGrpSpPr>
        <p:grpSpPr>
          <a:xfrm>
            <a:off x="1295400" y="4554071"/>
            <a:ext cx="6531710" cy="303679"/>
            <a:chOff x="774700" y="1419225"/>
            <a:chExt cx="9220200" cy="2133600"/>
          </a:xfrm>
          <a:solidFill>
            <a:srgbClr val="FFFFC9"/>
          </a:solidFill>
        </p:grpSpPr>
        <p:sp>
          <p:nvSpPr>
            <p:cNvPr id="33" name="圆角矩形 32"/>
            <p:cNvSpPr/>
            <p:nvPr/>
          </p:nvSpPr>
          <p:spPr>
            <a:xfrm>
              <a:off x="994064" y="1638589"/>
              <a:ext cx="8991600" cy="1905000"/>
            </a:xfrm>
            <a:prstGeom prst="roundRect">
              <a:avLst/>
            </a:prstGeom>
            <a:grpFill/>
            <a:ln>
              <a:noFill/>
            </a:ln>
            <a:effectLst>
              <a:glow rad="266700">
                <a:schemeClr val="tx1">
                  <a:lumMod val="50000"/>
                  <a:lumOff val="50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圆角矩形 33"/>
            <p:cNvSpPr/>
            <p:nvPr/>
          </p:nvSpPr>
          <p:spPr>
            <a:xfrm>
              <a:off x="774700" y="1419225"/>
              <a:ext cx="9220200" cy="2133600"/>
            </a:xfrm>
            <a:prstGeom prst="round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800" dirty="0" smtClean="0">
                  <a:solidFill>
                    <a:schemeClr val="tx1"/>
                  </a:solidFill>
                </a:rPr>
                <a:t>key essence: help decide whether to use ML or not</a:t>
              </a:r>
              <a:endParaRPr lang="zh-CN" altLang="en-US" sz="1800" dirty="0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7" grpId="0"/>
      <p:bldP spid="2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矩形 150"/>
          <p:cNvSpPr/>
          <p:nvPr/>
        </p:nvSpPr>
        <p:spPr>
          <a:xfrm>
            <a:off x="401815" y="-20065"/>
            <a:ext cx="8545948" cy="881003"/>
          </a:xfrm>
          <a:prstGeom prst="rect">
            <a:avLst/>
          </a:prstGeom>
          <a:gradFill flip="none" rotWithShape="1">
            <a:gsLst>
              <a:gs pos="37000">
                <a:srgbClr val="ADE5BA">
                  <a:alpha val="64706"/>
                </a:srgbClr>
              </a:gs>
              <a:gs pos="96000">
                <a:srgbClr val="F4FEF8"/>
              </a:gs>
            </a:gsLst>
            <a:lin ang="5400000" scaled="0"/>
            <a:tileRect/>
          </a:gradFill>
          <a:ln>
            <a:noFill/>
          </a:ln>
          <a:effectLst>
            <a:outerShdw blurRad="5080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561" tIns="35780" rIns="71561" bIns="35780" spcCol="0" rtlCol="0" anchor="ctr"/>
          <a:lstStyle/>
          <a:p>
            <a:pPr algn="ctr"/>
            <a:endParaRPr lang="zh-CN" altLang="en-US"/>
          </a:p>
        </p:txBody>
      </p:sp>
      <p:sp>
        <p:nvSpPr>
          <p:cNvPr id="105" name="object 105"/>
          <p:cNvSpPr/>
          <p:nvPr/>
        </p:nvSpPr>
        <p:spPr>
          <a:xfrm>
            <a:off x="260637" y="4949162"/>
            <a:ext cx="2588447" cy="193043"/>
          </a:xfrm>
          <a:custGeom>
            <a:avLst/>
            <a:gdLst/>
            <a:ahLst/>
            <a:cxnLst/>
            <a:rect l="l" t="t" r="r" b="b"/>
            <a:pathLst>
              <a:path w="3027045" h="283845">
                <a:moveTo>
                  <a:pt x="0" y="0"/>
                </a:moveTo>
                <a:lnTo>
                  <a:pt x="3026664" y="0"/>
                </a:lnTo>
                <a:lnTo>
                  <a:pt x="3026664" y="283464"/>
                </a:lnTo>
                <a:lnTo>
                  <a:pt x="0" y="283464"/>
                </a:lnTo>
                <a:lnTo>
                  <a:pt x="0" y="0"/>
                </a:lnTo>
              </a:path>
            </a:pathLst>
          </a:custGeom>
          <a:solidFill>
            <a:srgbClr val="C6E4C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6" name="object 106"/>
          <p:cNvSpPr/>
          <p:nvPr/>
        </p:nvSpPr>
        <p:spPr>
          <a:xfrm>
            <a:off x="2849084" y="4949358"/>
            <a:ext cx="5603686" cy="193043"/>
          </a:xfrm>
          <a:custGeom>
            <a:avLst/>
            <a:gdLst/>
            <a:ahLst/>
            <a:cxnLst/>
            <a:rect l="l" t="t" r="r" b="b"/>
            <a:pathLst>
              <a:path w="6553200" h="283845">
                <a:moveTo>
                  <a:pt x="0" y="0"/>
                </a:moveTo>
                <a:lnTo>
                  <a:pt x="6553199" y="0"/>
                </a:lnTo>
                <a:lnTo>
                  <a:pt x="6553199" y="283464"/>
                </a:lnTo>
                <a:lnTo>
                  <a:pt x="0" y="283464"/>
                </a:lnTo>
                <a:lnTo>
                  <a:pt x="0" y="0"/>
                </a:lnTo>
              </a:path>
            </a:pathLst>
          </a:custGeom>
          <a:solidFill>
            <a:srgbClr val="A5D6A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0" name="object 140"/>
          <p:cNvSpPr/>
          <p:nvPr/>
        </p:nvSpPr>
        <p:spPr>
          <a:xfrm>
            <a:off x="8447981" y="4951047"/>
            <a:ext cx="432765" cy="193043"/>
          </a:xfrm>
          <a:custGeom>
            <a:avLst/>
            <a:gdLst/>
            <a:ahLst/>
            <a:cxnLst/>
            <a:rect l="l" t="t" r="r" b="b"/>
            <a:pathLst>
              <a:path w="506095" h="283845">
                <a:moveTo>
                  <a:pt x="0" y="0"/>
                </a:moveTo>
                <a:lnTo>
                  <a:pt x="505969" y="0"/>
                </a:lnTo>
                <a:lnTo>
                  <a:pt x="505969" y="283464"/>
                </a:lnTo>
                <a:lnTo>
                  <a:pt x="0" y="283464"/>
                </a:lnTo>
                <a:lnTo>
                  <a:pt x="0" y="0"/>
                </a:lnTo>
              </a:path>
            </a:pathLst>
          </a:custGeom>
          <a:solidFill>
            <a:srgbClr val="C6E4C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页脚占位符 1"/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0160"/>
            <a:r>
              <a:rPr lang="en-US" sz="1000" spc="16"/>
              <a:t>Machine Learning</a:t>
            </a:r>
            <a:endParaRPr lang="en-US" sz="100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7"/>
          </p:nvPr>
        </p:nvSpPr>
        <p:spPr>
          <a:xfrm>
            <a:off x="8495170" y="4973846"/>
            <a:ext cx="381181" cy="153888"/>
          </a:xfrm>
        </p:spPr>
        <p:txBody>
          <a:bodyPr/>
          <a:lstStyle/>
          <a:p>
            <a:pPr marL="51435"/>
            <a:fld id="{81D60167-4931-47E6-BA6A-407CBD079E47}" type="slidenum">
              <a:rPr lang="en-US" altLang="zh-CN" spc="20"/>
            </a:fld>
            <a:r>
              <a:rPr lang="en-US" altLang="zh-CN" spc="16"/>
              <a:t>/27</a:t>
            </a:r>
            <a:endParaRPr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36655" y="-20064"/>
            <a:ext cx="2150252" cy="287702"/>
          </a:xfrm>
          <a:prstGeom prst="rect">
            <a:avLst/>
          </a:prstGeom>
          <a:noFill/>
        </p:spPr>
        <p:txBody>
          <a:bodyPr wrap="square" lIns="71561" tIns="35780" rIns="71561" bIns="35780" rtlCol="0">
            <a:spAutoFit/>
          </a:bodyPr>
          <a:lstStyle/>
          <a:p>
            <a:r>
              <a:rPr lang="en-US" altLang="zh-CN" b="1" dirty="0" smtClean="0">
                <a:solidFill>
                  <a:schemeClr val="accent3">
                    <a:lumMod val="75000"/>
                  </a:schemeClr>
                </a:solidFill>
              </a:rPr>
              <a:t>The Learning Problem</a:t>
            </a:r>
            <a:endParaRPr lang="zh-CN" altLang="en-US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486907" y="-19434"/>
            <a:ext cx="2801843" cy="287702"/>
          </a:xfrm>
          <a:prstGeom prst="rect">
            <a:avLst/>
          </a:prstGeom>
          <a:noFill/>
        </p:spPr>
        <p:txBody>
          <a:bodyPr wrap="square" lIns="71561" tIns="35780" rIns="71561" bIns="35780" rtlCol="0">
            <a:spAutoFit/>
          </a:bodyPr>
          <a:lstStyle/>
          <a:p>
            <a:r>
              <a:rPr lang="en-US" altLang="zh-CN" b="1" i="1" dirty="0" smtClean="0">
                <a:solidFill>
                  <a:schemeClr val="accent3">
                    <a:lumMod val="75000"/>
                  </a:schemeClr>
                </a:solidFill>
              </a:rPr>
              <a:t>What is Machine Learning</a:t>
            </a:r>
            <a:endParaRPr lang="zh-CN" altLang="en-US" b="1" i="1" dirty="0">
              <a:solidFill>
                <a:schemeClr val="accent3">
                  <a:lumMod val="75000"/>
                </a:schemeClr>
              </a:solidFill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525223" y="590550"/>
            <a:ext cx="8028397" cy="2135326"/>
            <a:chOff x="774700" y="1419229"/>
            <a:chExt cx="9220200" cy="2133603"/>
          </a:xfrm>
          <a:solidFill>
            <a:srgbClr val="C2FEF3"/>
          </a:solidFill>
        </p:grpSpPr>
        <p:sp>
          <p:nvSpPr>
            <p:cNvPr id="11" name="圆角矩形 10"/>
            <p:cNvSpPr/>
            <p:nvPr/>
          </p:nvSpPr>
          <p:spPr>
            <a:xfrm>
              <a:off x="994064" y="1638589"/>
              <a:ext cx="8991600" cy="1905000"/>
            </a:xfrm>
            <a:prstGeom prst="roundRect">
              <a:avLst/>
            </a:prstGeom>
            <a:grpFill/>
            <a:ln>
              <a:noFill/>
            </a:ln>
            <a:effectLst>
              <a:glow rad="266700">
                <a:schemeClr val="tx1">
                  <a:lumMod val="50000"/>
                  <a:lumOff val="50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圆角矩形 11"/>
            <p:cNvSpPr/>
            <p:nvPr/>
          </p:nvSpPr>
          <p:spPr>
            <a:xfrm>
              <a:off x="774700" y="1419229"/>
              <a:ext cx="9220200" cy="2133603"/>
            </a:xfrm>
            <a:prstGeom prst="round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4" name="剪去同侧角的矩形 13"/>
          <p:cNvSpPr/>
          <p:nvPr/>
        </p:nvSpPr>
        <p:spPr>
          <a:xfrm>
            <a:off x="532133" y="590550"/>
            <a:ext cx="8021486" cy="414589"/>
          </a:xfrm>
          <a:prstGeom prst="snip2SameRect">
            <a:avLst/>
          </a:prstGeom>
          <a:gradFill>
            <a:gsLst>
              <a:gs pos="67000">
                <a:srgbClr val="00B050"/>
              </a:gs>
              <a:gs pos="100000">
                <a:srgbClr val="F4FEF8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561" tIns="35780" rIns="71561" bIns="35780" spcCol="0" rtlCol="0" anchor="ctr"/>
          <a:lstStyle/>
          <a:p>
            <a:r>
              <a:rPr lang="en-US" altLang="zh-CN" sz="1900" dirty="0" smtClean="0"/>
              <a:t>Which of the following is best suited for machine learning?</a:t>
            </a:r>
            <a:endParaRPr lang="zh-CN" altLang="en-US" sz="1900" dirty="0"/>
          </a:p>
        </p:txBody>
      </p:sp>
      <p:sp>
        <p:nvSpPr>
          <p:cNvPr id="15" name="TextBox 14"/>
          <p:cNvSpPr txBox="1"/>
          <p:nvPr/>
        </p:nvSpPr>
        <p:spPr>
          <a:xfrm>
            <a:off x="1295400" y="133350"/>
            <a:ext cx="5929482" cy="503146"/>
          </a:xfrm>
          <a:prstGeom prst="rect">
            <a:avLst/>
          </a:prstGeom>
          <a:noFill/>
        </p:spPr>
        <p:txBody>
          <a:bodyPr wrap="square" lIns="71561" tIns="35780" rIns="71561" bIns="35780" rtlCol="0">
            <a:spAutoFit/>
          </a:bodyPr>
          <a:lstStyle/>
          <a:p>
            <a:pPr algn="ctr"/>
            <a:r>
              <a:rPr lang="en-US" altLang="zh-CN" sz="2800" dirty="0" smtClean="0">
                <a:solidFill>
                  <a:schemeClr val="accent3">
                    <a:lumMod val="50000"/>
                  </a:schemeClr>
                </a:solidFill>
              </a:rPr>
              <a:t>Quick Quiz</a:t>
            </a:r>
            <a:endParaRPr lang="zh-CN" altLang="en-US" sz="2800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62566" y="971550"/>
            <a:ext cx="733843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ea"/>
              <a:buAutoNum type="circleNumDbPlain"/>
            </a:pPr>
            <a:r>
              <a:rPr lang="en-US" altLang="zh-CN" sz="1800" dirty="0" smtClean="0"/>
              <a:t>predicting whether the next cry of a baby happens at an even-numbered minute or not</a:t>
            </a:r>
            <a:endParaRPr lang="en-US" altLang="zh-CN" sz="1800" dirty="0" smtClean="0"/>
          </a:p>
          <a:p>
            <a:pPr marL="342900" indent="-342900">
              <a:buFont typeface="+mj-ea"/>
              <a:buAutoNum type="circleNumDbPlain"/>
            </a:pPr>
            <a:r>
              <a:rPr lang="en-US" altLang="zh-CN" sz="1800" dirty="0" smtClean="0"/>
              <a:t>determining whether a given graph contains a cycle</a:t>
            </a:r>
            <a:endParaRPr lang="en-US" altLang="zh-CN" sz="1800" dirty="0" smtClean="0"/>
          </a:p>
          <a:p>
            <a:pPr marL="342900" indent="-342900">
              <a:buFont typeface="+mj-ea"/>
              <a:buAutoNum type="circleNumDbPlain"/>
            </a:pPr>
            <a:r>
              <a:rPr lang="en-US" altLang="zh-CN" sz="1800" dirty="0" smtClean="0"/>
              <a:t>deciding whether to approve credit card to some customer</a:t>
            </a:r>
            <a:endParaRPr lang="en-US" altLang="zh-CN" sz="1800" dirty="0" smtClean="0"/>
          </a:p>
          <a:p>
            <a:pPr marL="342900" indent="-342900">
              <a:buFont typeface="+mj-ea"/>
              <a:buAutoNum type="circleNumDbPlain"/>
            </a:pPr>
            <a:r>
              <a:rPr lang="en-US" altLang="zh-CN" sz="1800" dirty="0" smtClean="0"/>
              <a:t>guessing whether the earth will be destroyed by the misuse of nuclear power in the next ten years</a:t>
            </a:r>
            <a:endParaRPr lang="zh-CN" altLang="en-US" sz="1800" dirty="0"/>
          </a:p>
        </p:txBody>
      </p:sp>
      <p:grpSp>
        <p:nvGrpSpPr>
          <p:cNvPr id="7" name="组合 6"/>
          <p:cNvGrpSpPr/>
          <p:nvPr/>
        </p:nvGrpSpPr>
        <p:grpSpPr>
          <a:xfrm>
            <a:off x="506003" y="2952750"/>
            <a:ext cx="6961597" cy="1934528"/>
            <a:chOff x="506003" y="2952750"/>
            <a:chExt cx="6961597" cy="1934528"/>
          </a:xfrm>
        </p:grpSpPr>
        <p:grpSp>
          <p:nvGrpSpPr>
            <p:cNvPr id="16" name="组合 15"/>
            <p:cNvGrpSpPr/>
            <p:nvPr/>
          </p:nvGrpSpPr>
          <p:grpSpPr>
            <a:xfrm>
              <a:off x="506003" y="2952750"/>
              <a:ext cx="6961597" cy="1905000"/>
              <a:chOff x="774700" y="1419229"/>
              <a:chExt cx="9220200" cy="2133603"/>
            </a:xfrm>
            <a:solidFill>
              <a:srgbClr val="F0D5D4"/>
            </a:solidFill>
          </p:grpSpPr>
          <p:sp>
            <p:nvSpPr>
              <p:cNvPr id="17" name="圆角矩形 16"/>
              <p:cNvSpPr/>
              <p:nvPr/>
            </p:nvSpPr>
            <p:spPr>
              <a:xfrm>
                <a:off x="994064" y="1638589"/>
                <a:ext cx="8991600" cy="1905000"/>
              </a:xfrm>
              <a:prstGeom prst="roundRect">
                <a:avLst/>
              </a:prstGeom>
              <a:grpFill/>
              <a:ln>
                <a:noFill/>
              </a:ln>
              <a:effectLst>
                <a:glow rad="266700">
                  <a:schemeClr val="tx1">
                    <a:lumMod val="50000"/>
                    <a:lumOff val="50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圆角矩形 17"/>
              <p:cNvSpPr/>
              <p:nvPr/>
            </p:nvSpPr>
            <p:spPr>
              <a:xfrm>
                <a:off x="774700" y="1419229"/>
                <a:ext cx="9220200" cy="2133603"/>
              </a:xfrm>
              <a:prstGeom prst="roundRect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sp>
          <p:nvSpPr>
            <p:cNvPr id="19" name="剪去同侧角的矩形 18"/>
            <p:cNvSpPr/>
            <p:nvPr/>
          </p:nvSpPr>
          <p:spPr>
            <a:xfrm>
              <a:off x="506003" y="2963831"/>
              <a:ext cx="6954623" cy="414589"/>
            </a:xfrm>
            <a:prstGeom prst="snip2SameRect">
              <a:avLst/>
            </a:prstGeom>
            <a:gradFill>
              <a:gsLst>
                <a:gs pos="67000">
                  <a:srgbClr val="C00000"/>
                </a:gs>
                <a:gs pos="100000">
                  <a:srgbClr val="F4FEF8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1561" tIns="35780" rIns="71561" bIns="35780" spcCol="0" rtlCol="0" anchor="ctr"/>
            <a:lstStyle/>
            <a:p>
              <a:r>
                <a:rPr lang="en-US" altLang="zh-CN" sz="1900" dirty="0" smtClean="0"/>
                <a:t>Reference Answer: ③</a:t>
              </a:r>
              <a:endParaRPr lang="zh-CN" altLang="en-US" sz="1900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685800" y="3409950"/>
              <a:ext cx="6705600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+mj-ea"/>
                <a:buAutoNum type="circleNumDbPlain"/>
              </a:pPr>
              <a:r>
                <a:rPr lang="en-US" altLang="zh-CN" sz="1800" dirty="0" smtClean="0"/>
                <a:t>no </a:t>
              </a:r>
              <a:r>
                <a:rPr lang="en-US" altLang="zh-CN" sz="1800" dirty="0" smtClean="0">
                  <a:solidFill>
                    <a:schemeClr val="accent6">
                      <a:lumMod val="75000"/>
                    </a:schemeClr>
                  </a:solidFill>
                </a:rPr>
                <a:t>pattern</a:t>
              </a:r>
              <a:endParaRPr lang="en-US" altLang="zh-CN" sz="1800" dirty="0" smtClean="0">
                <a:solidFill>
                  <a:schemeClr val="accent6">
                    <a:lumMod val="75000"/>
                  </a:schemeClr>
                </a:solidFill>
              </a:endParaRPr>
            </a:p>
            <a:p>
              <a:pPr marL="342900" indent="-342900">
                <a:buClr>
                  <a:schemeClr val="tx1"/>
                </a:buClr>
                <a:buFont typeface="+mj-ea"/>
                <a:buAutoNum type="circleNumDbPlain"/>
              </a:pPr>
              <a:r>
                <a:rPr lang="en-US" altLang="zh-CN" sz="1800" dirty="0" smtClean="0">
                  <a:solidFill>
                    <a:srgbClr val="FF0000"/>
                  </a:solidFill>
                </a:rPr>
                <a:t>programmable definition</a:t>
              </a:r>
              <a:endParaRPr lang="en-US" altLang="zh-CN" sz="1800" dirty="0" smtClean="0">
                <a:solidFill>
                  <a:srgbClr val="FF0000"/>
                </a:solidFill>
              </a:endParaRPr>
            </a:p>
            <a:p>
              <a:pPr marL="342900" indent="-342900">
                <a:buClr>
                  <a:schemeClr val="tx1"/>
                </a:buClr>
                <a:buFont typeface="+mj-ea"/>
                <a:buAutoNum type="circleNumDbPlain"/>
              </a:pPr>
              <a:r>
                <a:rPr lang="en-US" altLang="zh-CN" sz="1800" dirty="0" smtClean="0">
                  <a:solidFill>
                    <a:schemeClr val="accent6">
                      <a:lumMod val="75000"/>
                    </a:schemeClr>
                  </a:solidFill>
                </a:rPr>
                <a:t>pattern</a:t>
              </a:r>
              <a:r>
                <a:rPr lang="en-US" altLang="zh-CN" sz="1800" dirty="0"/>
                <a:t> </a:t>
              </a:r>
              <a:r>
                <a:rPr lang="en-US" altLang="zh-CN" sz="1800" dirty="0" smtClean="0"/>
                <a:t>: customer behavior; </a:t>
              </a:r>
              <a:r>
                <a:rPr lang="en-US" altLang="zh-CN" sz="1800" dirty="0" smtClean="0">
                  <a:solidFill>
                    <a:srgbClr val="FF0000"/>
                  </a:solidFill>
                </a:rPr>
                <a:t>definition</a:t>
              </a:r>
              <a:r>
                <a:rPr lang="en-US" altLang="zh-CN" sz="1800" dirty="0" smtClean="0"/>
                <a:t>: not easily programmable; </a:t>
              </a:r>
              <a:r>
                <a:rPr lang="en-US" altLang="zh-CN" sz="1800" dirty="0" smtClean="0">
                  <a:solidFill>
                    <a:srgbClr val="0E24F0"/>
                  </a:solidFill>
                </a:rPr>
                <a:t>data</a:t>
              </a:r>
              <a:r>
                <a:rPr lang="en-US" altLang="zh-CN" sz="1800" dirty="0" smtClean="0"/>
                <a:t>: history of bank operation </a:t>
              </a:r>
              <a:endParaRPr lang="en-US" altLang="zh-CN" sz="1800" dirty="0" smtClean="0"/>
            </a:p>
            <a:p>
              <a:pPr marL="342900" indent="-342900">
                <a:buClr>
                  <a:schemeClr val="tx1"/>
                </a:buClr>
                <a:buFont typeface="+mj-ea"/>
                <a:buAutoNum type="circleNumDbPlain"/>
              </a:pPr>
              <a:r>
                <a:rPr lang="en-US" altLang="zh-CN" sz="1800" dirty="0" smtClean="0"/>
                <a:t>arguably </a:t>
              </a:r>
              <a:r>
                <a:rPr lang="en-US" altLang="zh-CN" sz="1800" dirty="0" smtClean="0">
                  <a:solidFill>
                    <a:srgbClr val="0E24F0"/>
                  </a:solidFill>
                </a:rPr>
                <a:t>no (or not enough) data </a:t>
              </a:r>
              <a:r>
                <a:rPr lang="en-US" altLang="zh-CN" sz="1800" dirty="0" smtClean="0"/>
                <a:t>yet</a:t>
              </a:r>
              <a:endParaRPr lang="zh-CN" altLang="en-US" sz="1800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矩形 150"/>
          <p:cNvSpPr/>
          <p:nvPr/>
        </p:nvSpPr>
        <p:spPr>
          <a:xfrm>
            <a:off x="409172" y="0"/>
            <a:ext cx="8545948" cy="881003"/>
          </a:xfrm>
          <a:prstGeom prst="rect">
            <a:avLst/>
          </a:prstGeom>
          <a:gradFill flip="none" rotWithShape="1">
            <a:gsLst>
              <a:gs pos="37000">
                <a:srgbClr val="ADE5BA">
                  <a:alpha val="64706"/>
                </a:srgbClr>
              </a:gs>
              <a:gs pos="96000">
                <a:srgbClr val="F4FEF8"/>
              </a:gs>
            </a:gsLst>
            <a:lin ang="5400000" scaled="0"/>
            <a:tileRect/>
          </a:gradFill>
          <a:ln>
            <a:noFill/>
          </a:ln>
          <a:effectLst>
            <a:outerShdw blurRad="5080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561" tIns="35780" rIns="71561" bIns="35780" spcCol="0" rtlCol="0" anchor="ctr"/>
          <a:lstStyle/>
          <a:p>
            <a:pPr algn="ctr"/>
            <a:endParaRPr lang="zh-CN" altLang="en-US"/>
          </a:p>
        </p:txBody>
      </p:sp>
      <p:sp>
        <p:nvSpPr>
          <p:cNvPr id="105" name="object 105"/>
          <p:cNvSpPr/>
          <p:nvPr/>
        </p:nvSpPr>
        <p:spPr>
          <a:xfrm>
            <a:off x="260637" y="4949162"/>
            <a:ext cx="2588447" cy="193043"/>
          </a:xfrm>
          <a:custGeom>
            <a:avLst/>
            <a:gdLst/>
            <a:ahLst/>
            <a:cxnLst/>
            <a:rect l="l" t="t" r="r" b="b"/>
            <a:pathLst>
              <a:path w="3027045" h="283845">
                <a:moveTo>
                  <a:pt x="0" y="0"/>
                </a:moveTo>
                <a:lnTo>
                  <a:pt x="3026664" y="0"/>
                </a:lnTo>
                <a:lnTo>
                  <a:pt x="3026664" y="283464"/>
                </a:lnTo>
                <a:lnTo>
                  <a:pt x="0" y="283464"/>
                </a:lnTo>
                <a:lnTo>
                  <a:pt x="0" y="0"/>
                </a:lnTo>
              </a:path>
            </a:pathLst>
          </a:custGeom>
          <a:solidFill>
            <a:srgbClr val="C6E4C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6" name="object 106"/>
          <p:cNvSpPr/>
          <p:nvPr/>
        </p:nvSpPr>
        <p:spPr>
          <a:xfrm>
            <a:off x="2849084" y="4949358"/>
            <a:ext cx="5603686" cy="193043"/>
          </a:xfrm>
          <a:custGeom>
            <a:avLst/>
            <a:gdLst/>
            <a:ahLst/>
            <a:cxnLst/>
            <a:rect l="l" t="t" r="r" b="b"/>
            <a:pathLst>
              <a:path w="6553200" h="283845">
                <a:moveTo>
                  <a:pt x="0" y="0"/>
                </a:moveTo>
                <a:lnTo>
                  <a:pt x="6553199" y="0"/>
                </a:lnTo>
                <a:lnTo>
                  <a:pt x="6553199" y="283464"/>
                </a:lnTo>
                <a:lnTo>
                  <a:pt x="0" y="283464"/>
                </a:lnTo>
                <a:lnTo>
                  <a:pt x="0" y="0"/>
                </a:lnTo>
              </a:path>
            </a:pathLst>
          </a:custGeom>
          <a:solidFill>
            <a:srgbClr val="A5D6A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0" name="object 140"/>
          <p:cNvSpPr/>
          <p:nvPr/>
        </p:nvSpPr>
        <p:spPr>
          <a:xfrm>
            <a:off x="8447981" y="4951047"/>
            <a:ext cx="432765" cy="193043"/>
          </a:xfrm>
          <a:custGeom>
            <a:avLst/>
            <a:gdLst/>
            <a:ahLst/>
            <a:cxnLst/>
            <a:rect l="l" t="t" r="r" b="b"/>
            <a:pathLst>
              <a:path w="506095" h="283845">
                <a:moveTo>
                  <a:pt x="0" y="0"/>
                </a:moveTo>
                <a:lnTo>
                  <a:pt x="505969" y="0"/>
                </a:lnTo>
                <a:lnTo>
                  <a:pt x="505969" y="283464"/>
                </a:lnTo>
                <a:lnTo>
                  <a:pt x="0" y="283464"/>
                </a:lnTo>
                <a:lnTo>
                  <a:pt x="0" y="0"/>
                </a:lnTo>
              </a:path>
            </a:pathLst>
          </a:custGeom>
          <a:solidFill>
            <a:srgbClr val="C6E4C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页脚占位符 1"/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0160"/>
            <a:r>
              <a:rPr lang="en-US" sz="1000" spc="16"/>
              <a:t>Machine Learning</a:t>
            </a:r>
            <a:endParaRPr lang="en-US" sz="100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7"/>
          </p:nvPr>
        </p:nvSpPr>
        <p:spPr>
          <a:xfrm>
            <a:off x="8495170" y="4973846"/>
            <a:ext cx="381181" cy="153888"/>
          </a:xfrm>
        </p:spPr>
        <p:txBody>
          <a:bodyPr/>
          <a:lstStyle/>
          <a:p>
            <a:pPr marL="51435"/>
            <a:fld id="{81D60167-4931-47E6-BA6A-407CBD079E47}" type="slidenum">
              <a:rPr lang="en-US" altLang="zh-CN" spc="20"/>
            </a:fld>
            <a:r>
              <a:rPr lang="en-US" altLang="zh-CN" spc="16"/>
              <a:t>/27</a:t>
            </a:r>
            <a:endParaRPr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36655" y="-20064"/>
            <a:ext cx="2150252" cy="287702"/>
          </a:xfrm>
          <a:prstGeom prst="rect">
            <a:avLst/>
          </a:prstGeom>
          <a:noFill/>
        </p:spPr>
        <p:txBody>
          <a:bodyPr wrap="square" lIns="71561" tIns="35780" rIns="71561" bIns="35780" rtlCol="0">
            <a:spAutoFit/>
          </a:bodyPr>
          <a:lstStyle/>
          <a:p>
            <a:r>
              <a:rPr lang="en-US" altLang="zh-CN" b="1" dirty="0" smtClean="0">
                <a:solidFill>
                  <a:schemeClr val="accent3">
                    <a:lumMod val="75000"/>
                  </a:schemeClr>
                </a:solidFill>
              </a:rPr>
              <a:t>The Learning Problem</a:t>
            </a:r>
            <a:endParaRPr lang="zh-CN" altLang="en-US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486907" y="-19434"/>
            <a:ext cx="2801843" cy="287702"/>
          </a:xfrm>
          <a:prstGeom prst="rect">
            <a:avLst/>
          </a:prstGeom>
          <a:noFill/>
        </p:spPr>
        <p:txBody>
          <a:bodyPr wrap="square" lIns="71561" tIns="35780" rIns="71561" bIns="35780" rtlCol="0">
            <a:spAutoFit/>
          </a:bodyPr>
          <a:lstStyle/>
          <a:p>
            <a:r>
              <a:rPr lang="en-US" altLang="zh-CN" b="1" i="1" dirty="0" smtClean="0">
                <a:solidFill>
                  <a:schemeClr val="accent3">
                    <a:lumMod val="75000"/>
                  </a:schemeClr>
                </a:solidFill>
              </a:rPr>
              <a:t>Applications of Machine Learning</a:t>
            </a:r>
            <a:endParaRPr lang="zh-CN" altLang="en-US" b="1" i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295400" y="133350"/>
            <a:ext cx="5929482" cy="503146"/>
          </a:xfrm>
          <a:prstGeom prst="rect">
            <a:avLst/>
          </a:prstGeom>
          <a:noFill/>
        </p:spPr>
        <p:txBody>
          <a:bodyPr wrap="square" lIns="71561" tIns="35780" rIns="71561" bIns="35780" rtlCol="0">
            <a:spAutoFit/>
          </a:bodyPr>
          <a:lstStyle/>
          <a:p>
            <a:pPr algn="ctr"/>
            <a:r>
              <a:rPr lang="en-US" altLang="zh-CN" sz="2800" dirty="0" smtClean="0">
                <a:solidFill>
                  <a:schemeClr val="accent3">
                    <a:lumMod val="50000"/>
                  </a:schemeClr>
                </a:solidFill>
              </a:rPr>
              <a:t>Daily Needs</a:t>
            </a:r>
            <a:endParaRPr lang="zh-CN" altLang="en-US" sz="2800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409172" y="666750"/>
            <a:ext cx="8545948" cy="533400"/>
          </a:xfrm>
          <a:prstGeom prst="roundRect">
            <a:avLst/>
          </a:prstGeom>
          <a:solidFill>
            <a:srgbClr val="FFFFC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>
              <a:solidFill>
                <a:schemeClr val="tx1"/>
              </a:solidFill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2224213" y="754618"/>
            <a:ext cx="4862387" cy="369332"/>
            <a:chOff x="2438400" y="3446471"/>
            <a:chExt cx="4862387" cy="369332"/>
          </a:xfrm>
        </p:grpSpPr>
        <p:sp>
          <p:nvSpPr>
            <p:cNvPr id="12" name="TextBox 11"/>
            <p:cNvSpPr txBox="1"/>
            <p:nvPr/>
          </p:nvSpPr>
          <p:spPr>
            <a:xfrm>
              <a:off x="2438400" y="3446471"/>
              <a:ext cx="777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800" dirty="0">
                  <a:solidFill>
                    <a:srgbClr val="0E24F0"/>
                  </a:solidFill>
                </a:rPr>
                <a:t>data</a:t>
              </a:r>
              <a:endParaRPr lang="zh-CN" altLang="en-US" sz="1800" dirty="0">
                <a:solidFill>
                  <a:srgbClr val="0E24F0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586829" y="3446471"/>
              <a:ext cx="17139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800" dirty="0">
                  <a:solidFill>
                    <a:srgbClr val="7030A0"/>
                  </a:solidFill>
                </a:rPr>
                <a:t>skill</a:t>
              </a:r>
              <a:endParaRPr lang="zh-CN" altLang="en-US" sz="1800" dirty="0">
                <a:solidFill>
                  <a:srgbClr val="7030A0"/>
                </a:solidFill>
              </a:endParaRPr>
            </a:p>
          </p:txBody>
        </p:sp>
        <p:cxnSp>
          <p:nvCxnSpPr>
            <p:cNvPr id="15" name="直接箭头连接符 14"/>
            <p:cNvCxnSpPr/>
            <p:nvPr/>
          </p:nvCxnSpPr>
          <p:spPr>
            <a:xfrm>
              <a:off x="3244542" y="3638831"/>
              <a:ext cx="501454" cy="1"/>
            </a:xfrm>
            <a:prstGeom prst="straightConnector1">
              <a:avLst/>
            </a:prstGeom>
            <a:solidFill>
              <a:srgbClr val="DAFEF7"/>
            </a:solidFill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箭头连接符 15"/>
            <p:cNvCxnSpPr/>
            <p:nvPr/>
          </p:nvCxnSpPr>
          <p:spPr>
            <a:xfrm>
              <a:off x="4959306" y="3624902"/>
              <a:ext cx="613963" cy="1"/>
            </a:xfrm>
            <a:prstGeom prst="straightConnector1">
              <a:avLst/>
            </a:prstGeom>
            <a:solidFill>
              <a:srgbClr val="DAFEF7"/>
            </a:solidFill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矩形 16"/>
            <p:cNvSpPr/>
            <p:nvPr/>
          </p:nvSpPr>
          <p:spPr>
            <a:xfrm>
              <a:off x="3758554" y="3446471"/>
              <a:ext cx="1210494" cy="365802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800" dirty="0" smtClean="0">
                  <a:solidFill>
                    <a:srgbClr val="C00000"/>
                  </a:solidFill>
                </a:rPr>
                <a:t>ML</a:t>
              </a:r>
              <a:endParaRPr lang="zh-CN" altLang="en-US" sz="1800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533400" y="1352550"/>
            <a:ext cx="8001000" cy="3453568"/>
            <a:chOff x="3594100" y="3781425"/>
            <a:chExt cx="6477000" cy="2133600"/>
          </a:xfrm>
        </p:grpSpPr>
        <p:sp>
          <p:nvSpPr>
            <p:cNvPr id="20" name="圆角矩形 19"/>
            <p:cNvSpPr/>
            <p:nvPr/>
          </p:nvSpPr>
          <p:spPr>
            <a:xfrm>
              <a:off x="3748199" y="4000789"/>
              <a:ext cx="6316413" cy="1905000"/>
            </a:xfrm>
            <a:prstGeom prst="roundRect">
              <a:avLst/>
            </a:prstGeom>
            <a:solidFill>
              <a:srgbClr val="DAFEF7"/>
            </a:solidFill>
            <a:ln>
              <a:noFill/>
            </a:ln>
            <a:effectLst>
              <a:glow rad="266700">
                <a:schemeClr val="tx1">
                  <a:lumMod val="50000"/>
                  <a:lumOff val="50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圆角矩形 20"/>
            <p:cNvSpPr/>
            <p:nvPr/>
          </p:nvSpPr>
          <p:spPr>
            <a:xfrm>
              <a:off x="3594100" y="3781425"/>
              <a:ext cx="6477000" cy="2133600"/>
            </a:xfrm>
            <a:prstGeom prst="roundRect">
              <a:avLst/>
            </a:prstGeom>
            <a:solidFill>
              <a:srgbClr val="DAFEF7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 algn="ctr">
                <a:buFont typeface="Wingdings" panose="05000000000000000000" pitchFamily="2" charset="2"/>
                <a:buChar char="l"/>
              </a:pPr>
              <a:endParaRPr lang="zh-CN" altLang="en-US" dirty="0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838200" y="1352550"/>
            <a:ext cx="6248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3">
                  <a:lumMod val="50000"/>
                </a:schemeClr>
              </a:buClr>
              <a:buFont typeface="Wingdings" panose="05000000000000000000" pitchFamily="2" charset="2"/>
              <a:buChar char="l"/>
            </a:pPr>
            <a:r>
              <a:rPr lang="en-US" altLang="zh-CN" sz="1800" dirty="0" smtClean="0"/>
              <a:t>Spam Filter</a:t>
            </a:r>
            <a:endParaRPr lang="en-US" altLang="zh-CN" sz="1800" dirty="0" smtClean="0"/>
          </a:p>
          <a:p>
            <a:pPr marL="643255" lvl="1" indent="-285750">
              <a:buClr>
                <a:schemeClr val="accent3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altLang="zh-CN" sz="1800" dirty="0" smtClean="0">
                <a:solidFill>
                  <a:srgbClr val="0E24F0"/>
                </a:solidFill>
              </a:rPr>
              <a:t>data</a:t>
            </a:r>
            <a:r>
              <a:rPr lang="en-US" altLang="zh-CN" sz="1800" dirty="0" smtClean="0"/>
              <a:t>: emails </a:t>
            </a:r>
            <a:endParaRPr lang="en-US" altLang="zh-CN" sz="1800" dirty="0" smtClean="0"/>
          </a:p>
          <a:p>
            <a:pPr marL="643255" lvl="1" indent="-285750">
              <a:buClr>
                <a:schemeClr val="accent3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altLang="zh-CN" sz="1800" dirty="0" smtClean="0">
                <a:solidFill>
                  <a:srgbClr val="7030A0"/>
                </a:solidFill>
              </a:rPr>
              <a:t>skill</a:t>
            </a:r>
            <a:r>
              <a:rPr lang="en-US" altLang="zh-CN" sz="1800" dirty="0" smtClean="0"/>
              <a:t>: tell whether an email is spam or not</a:t>
            </a:r>
            <a:endParaRPr lang="zh-CN" altLang="en-US" sz="1800" dirty="0"/>
          </a:p>
        </p:txBody>
      </p:sp>
      <p:sp>
        <p:nvSpPr>
          <p:cNvPr id="23" name="TextBox 22"/>
          <p:cNvSpPr txBox="1"/>
          <p:nvPr/>
        </p:nvSpPr>
        <p:spPr>
          <a:xfrm>
            <a:off x="838200" y="2181820"/>
            <a:ext cx="6248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3">
                  <a:lumMod val="50000"/>
                </a:schemeClr>
              </a:buClr>
              <a:buFont typeface="Wingdings" panose="05000000000000000000" pitchFamily="2" charset="2"/>
              <a:buChar char="l"/>
            </a:pPr>
            <a:r>
              <a:rPr lang="en-US" altLang="zh-CN" sz="1800" dirty="0" smtClean="0"/>
              <a:t>Facial recognition system</a:t>
            </a:r>
            <a:endParaRPr lang="en-US" altLang="zh-CN" sz="1800" dirty="0" smtClean="0"/>
          </a:p>
          <a:p>
            <a:pPr marL="643255" lvl="1" indent="-285750">
              <a:buClr>
                <a:schemeClr val="accent3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altLang="zh-CN" sz="1800" dirty="0" smtClean="0">
                <a:solidFill>
                  <a:srgbClr val="0E24F0"/>
                </a:solidFill>
              </a:rPr>
              <a:t>data</a:t>
            </a:r>
            <a:r>
              <a:rPr lang="en-US" altLang="zh-CN" sz="1800" dirty="0" smtClean="0"/>
              <a:t>: facial data </a:t>
            </a:r>
            <a:endParaRPr lang="en-US" altLang="zh-CN" sz="1800" dirty="0" smtClean="0"/>
          </a:p>
          <a:p>
            <a:pPr marL="643255" lvl="1" indent="-285750">
              <a:buClr>
                <a:schemeClr val="accent3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altLang="zh-CN" sz="1800" dirty="0" smtClean="0">
                <a:solidFill>
                  <a:srgbClr val="7030A0"/>
                </a:solidFill>
              </a:rPr>
              <a:t>skill</a:t>
            </a:r>
            <a:r>
              <a:rPr lang="en-US" altLang="zh-CN" sz="1800" dirty="0" smtClean="0"/>
              <a:t>: tell whether a person is allowed to enter or not</a:t>
            </a:r>
            <a:endParaRPr lang="zh-CN" altLang="en-US" sz="1800" dirty="0"/>
          </a:p>
        </p:txBody>
      </p:sp>
      <p:sp>
        <p:nvSpPr>
          <p:cNvPr id="24" name="TextBox 23"/>
          <p:cNvSpPr txBox="1"/>
          <p:nvPr/>
        </p:nvSpPr>
        <p:spPr>
          <a:xfrm>
            <a:off x="838200" y="3028950"/>
            <a:ext cx="7315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3">
                  <a:lumMod val="50000"/>
                </a:schemeClr>
              </a:buClr>
              <a:buFont typeface="Wingdings" panose="05000000000000000000" pitchFamily="2" charset="2"/>
              <a:buChar char="l"/>
            </a:pPr>
            <a:r>
              <a:rPr lang="en-US" altLang="zh-CN" sz="1800" dirty="0" smtClean="0"/>
              <a:t>Recommendation system</a:t>
            </a:r>
            <a:endParaRPr lang="en-US" altLang="zh-CN" sz="1800" dirty="0" smtClean="0"/>
          </a:p>
          <a:p>
            <a:pPr marL="643255" lvl="1" indent="-285750">
              <a:buClr>
                <a:schemeClr val="accent3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altLang="zh-CN" sz="1800" dirty="0" smtClean="0">
                <a:solidFill>
                  <a:srgbClr val="0E24F0"/>
                </a:solidFill>
              </a:rPr>
              <a:t>data</a:t>
            </a:r>
            <a:r>
              <a:rPr lang="en-US" altLang="zh-CN" sz="1800" dirty="0" smtClean="0"/>
              <a:t>: client data (purchases, ratings), product data (key features)  </a:t>
            </a:r>
            <a:endParaRPr lang="en-US" altLang="zh-CN" sz="1800" dirty="0" smtClean="0"/>
          </a:p>
          <a:p>
            <a:pPr marL="643255" lvl="1" indent="-285750">
              <a:buClr>
                <a:schemeClr val="accent3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altLang="zh-CN" sz="1800" dirty="0" smtClean="0">
                <a:solidFill>
                  <a:srgbClr val="7030A0"/>
                </a:solidFill>
              </a:rPr>
              <a:t>skill</a:t>
            </a:r>
            <a:r>
              <a:rPr lang="en-US" altLang="zh-CN" sz="1800" dirty="0" smtClean="0"/>
              <a:t>: give personal recommendations to clients</a:t>
            </a:r>
            <a:endParaRPr lang="zh-CN" altLang="en-US" sz="1800" dirty="0"/>
          </a:p>
        </p:txBody>
      </p:sp>
      <p:sp>
        <p:nvSpPr>
          <p:cNvPr id="25" name="TextBox 24"/>
          <p:cNvSpPr txBox="1"/>
          <p:nvPr/>
        </p:nvSpPr>
        <p:spPr>
          <a:xfrm>
            <a:off x="838200" y="3867150"/>
            <a:ext cx="7315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3">
                  <a:lumMod val="50000"/>
                </a:schemeClr>
              </a:buClr>
              <a:buFont typeface="Wingdings" panose="05000000000000000000" pitchFamily="2" charset="2"/>
              <a:buChar char="l"/>
            </a:pPr>
            <a:r>
              <a:rPr lang="en-US" altLang="zh-CN" sz="1800" dirty="0"/>
              <a:t>V</a:t>
            </a:r>
            <a:r>
              <a:rPr lang="en-US" altLang="zh-CN" sz="1800" dirty="0" smtClean="0"/>
              <a:t>ehicle license plate recognition</a:t>
            </a:r>
            <a:endParaRPr lang="en-US" altLang="zh-CN" sz="1800" dirty="0" smtClean="0"/>
          </a:p>
          <a:p>
            <a:pPr marL="643255" lvl="1" indent="-285750">
              <a:buClr>
                <a:schemeClr val="accent3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altLang="zh-CN" sz="1800" dirty="0" smtClean="0">
                <a:solidFill>
                  <a:srgbClr val="0E24F0"/>
                </a:solidFill>
              </a:rPr>
              <a:t>data</a:t>
            </a:r>
            <a:r>
              <a:rPr lang="en-US" altLang="zh-CN" sz="1800" dirty="0" smtClean="0"/>
              <a:t>: license plate pictures  </a:t>
            </a:r>
            <a:endParaRPr lang="en-US" altLang="zh-CN" sz="1800" dirty="0" smtClean="0">
              <a:solidFill>
                <a:srgbClr val="7030A0"/>
              </a:solidFill>
            </a:endParaRPr>
          </a:p>
          <a:p>
            <a:pPr marL="643255" lvl="1" indent="-285750">
              <a:buClr>
                <a:schemeClr val="accent3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altLang="zh-CN" sz="1800" dirty="0" smtClean="0">
                <a:solidFill>
                  <a:srgbClr val="7030A0"/>
                </a:solidFill>
              </a:rPr>
              <a:t>skill</a:t>
            </a:r>
            <a:r>
              <a:rPr lang="en-US" altLang="zh-CN" sz="1800" dirty="0" smtClean="0"/>
              <a:t>:  license plate characters and numbers</a:t>
            </a:r>
            <a:endParaRPr lang="zh-CN" altLang="en-US" sz="1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3" grpId="0"/>
      <p:bldP spid="24" grpId="0"/>
      <p:bldP spid="2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矩形 150"/>
          <p:cNvSpPr/>
          <p:nvPr/>
        </p:nvSpPr>
        <p:spPr>
          <a:xfrm>
            <a:off x="401815" y="-20065"/>
            <a:ext cx="8545948" cy="881003"/>
          </a:xfrm>
          <a:prstGeom prst="rect">
            <a:avLst/>
          </a:prstGeom>
          <a:gradFill flip="none" rotWithShape="1">
            <a:gsLst>
              <a:gs pos="37000">
                <a:srgbClr val="ADE5BA">
                  <a:alpha val="64706"/>
                </a:srgbClr>
              </a:gs>
              <a:gs pos="96000">
                <a:srgbClr val="F4FEF8"/>
              </a:gs>
            </a:gsLst>
            <a:lin ang="5400000" scaled="0"/>
            <a:tileRect/>
          </a:gradFill>
          <a:ln>
            <a:noFill/>
          </a:ln>
          <a:effectLst>
            <a:outerShdw blurRad="5080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561" tIns="35780" rIns="71561" bIns="35780" spcCol="0" rtlCol="0" anchor="ctr"/>
          <a:lstStyle/>
          <a:p>
            <a:pPr algn="ctr"/>
            <a:endParaRPr lang="zh-CN" altLang="en-US"/>
          </a:p>
        </p:txBody>
      </p:sp>
      <p:sp>
        <p:nvSpPr>
          <p:cNvPr id="105" name="object 105"/>
          <p:cNvSpPr/>
          <p:nvPr/>
        </p:nvSpPr>
        <p:spPr>
          <a:xfrm>
            <a:off x="260637" y="4949162"/>
            <a:ext cx="2588447" cy="193043"/>
          </a:xfrm>
          <a:custGeom>
            <a:avLst/>
            <a:gdLst/>
            <a:ahLst/>
            <a:cxnLst/>
            <a:rect l="l" t="t" r="r" b="b"/>
            <a:pathLst>
              <a:path w="3027045" h="283845">
                <a:moveTo>
                  <a:pt x="0" y="0"/>
                </a:moveTo>
                <a:lnTo>
                  <a:pt x="3026664" y="0"/>
                </a:lnTo>
                <a:lnTo>
                  <a:pt x="3026664" y="283464"/>
                </a:lnTo>
                <a:lnTo>
                  <a:pt x="0" y="283464"/>
                </a:lnTo>
                <a:lnTo>
                  <a:pt x="0" y="0"/>
                </a:lnTo>
              </a:path>
            </a:pathLst>
          </a:custGeom>
          <a:solidFill>
            <a:srgbClr val="C6E4C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6" name="object 106"/>
          <p:cNvSpPr/>
          <p:nvPr/>
        </p:nvSpPr>
        <p:spPr>
          <a:xfrm>
            <a:off x="2849084" y="4949358"/>
            <a:ext cx="5603686" cy="193043"/>
          </a:xfrm>
          <a:custGeom>
            <a:avLst/>
            <a:gdLst/>
            <a:ahLst/>
            <a:cxnLst/>
            <a:rect l="l" t="t" r="r" b="b"/>
            <a:pathLst>
              <a:path w="6553200" h="283845">
                <a:moveTo>
                  <a:pt x="0" y="0"/>
                </a:moveTo>
                <a:lnTo>
                  <a:pt x="6553199" y="0"/>
                </a:lnTo>
                <a:lnTo>
                  <a:pt x="6553199" y="283464"/>
                </a:lnTo>
                <a:lnTo>
                  <a:pt x="0" y="283464"/>
                </a:lnTo>
                <a:lnTo>
                  <a:pt x="0" y="0"/>
                </a:lnTo>
              </a:path>
            </a:pathLst>
          </a:custGeom>
          <a:solidFill>
            <a:srgbClr val="A5D6A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0" name="object 140"/>
          <p:cNvSpPr/>
          <p:nvPr/>
        </p:nvSpPr>
        <p:spPr>
          <a:xfrm>
            <a:off x="8447981" y="4951047"/>
            <a:ext cx="432765" cy="193043"/>
          </a:xfrm>
          <a:custGeom>
            <a:avLst/>
            <a:gdLst/>
            <a:ahLst/>
            <a:cxnLst/>
            <a:rect l="l" t="t" r="r" b="b"/>
            <a:pathLst>
              <a:path w="506095" h="283845">
                <a:moveTo>
                  <a:pt x="0" y="0"/>
                </a:moveTo>
                <a:lnTo>
                  <a:pt x="505969" y="0"/>
                </a:lnTo>
                <a:lnTo>
                  <a:pt x="505969" y="283464"/>
                </a:lnTo>
                <a:lnTo>
                  <a:pt x="0" y="283464"/>
                </a:lnTo>
                <a:lnTo>
                  <a:pt x="0" y="0"/>
                </a:lnTo>
              </a:path>
            </a:pathLst>
          </a:custGeom>
          <a:solidFill>
            <a:srgbClr val="C6E4C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页脚占位符 1"/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0160"/>
            <a:r>
              <a:rPr lang="en-US" sz="1000" spc="16"/>
              <a:t>Machine Learning</a:t>
            </a:r>
            <a:endParaRPr lang="en-US" sz="100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7"/>
          </p:nvPr>
        </p:nvSpPr>
        <p:spPr>
          <a:xfrm>
            <a:off x="8495170" y="4973846"/>
            <a:ext cx="381181" cy="153888"/>
          </a:xfrm>
        </p:spPr>
        <p:txBody>
          <a:bodyPr/>
          <a:lstStyle/>
          <a:p>
            <a:pPr marL="51435"/>
            <a:fld id="{81D60167-4931-47E6-BA6A-407CBD079E47}" type="slidenum">
              <a:rPr lang="en-US" altLang="zh-CN" spc="20"/>
            </a:fld>
            <a:r>
              <a:rPr lang="en-US" altLang="zh-CN" spc="16"/>
              <a:t>/27</a:t>
            </a:r>
            <a:endParaRPr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36655" y="-20064"/>
            <a:ext cx="2150252" cy="287702"/>
          </a:xfrm>
          <a:prstGeom prst="rect">
            <a:avLst/>
          </a:prstGeom>
          <a:noFill/>
        </p:spPr>
        <p:txBody>
          <a:bodyPr wrap="square" lIns="71561" tIns="35780" rIns="71561" bIns="35780" rtlCol="0">
            <a:spAutoFit/>
          </a:bodyPr>
          <a:lstStyle/>
          <a:p>
            <a:r>
              <a:rPr lang="en-US" altLang="zh-CN" b="1" dirty="0" smtClean="0">
                <a:solidFill>
                  <a:schemeClr val="accent3">
                    <a:lumMod val="75000"/>
                  </a:schemeClr>
                </a:solidFill>
              </a:rPr>
              <a:t>The Learning Problem</a:t>
            </a:r>
            <a:endParaRPr lang="zh-CN" altLang="en-US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486907" y="-19434"/>
            <a:ext cx="2801843" cy="287702"/>
          </a:xfrm>
          <a:prstGeom prst="rect">
            <a:avLst/>
          </a:prstGeom>
          <a:noFill/>
        </p:spPr>
        <p:txBody>
          <a:bodyPr wrap="square" lIns="71561" tIns="35780" rIns="71561" bIns="35780" rtlCol="0">
            <a:spAutoFit/>
          </a:bodyPr>
          <a:lstStyle/>
          <a:p>
            <a:r>
              <a:rPr lang="en-US" altLang="zh-CN" b="1" i="1" dirty="0" smtClean="0">
                <a:solidFill>
                  <a:schemeClr val="accent3">
                    <a:lumMod val="75000"/>
                  </a:schemeClr>
                </a:solidFill>
              </a:rPr>
              <a:t>Applications of Machine learning</a:t>
            </a:r>
            <a:endParaRPr lang="zh-CN" altLang="en-US" b="1" i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409172" y="666750"/>
            <a:ext cx="8545948" cy="533400"/>
          </a:xfrm>
          <a:prstGeom prst="roundRect">
            <a:avLst/>
          </a:prstGeom>
          <a:solidFill>
            <a:srgbClr val="FFFFC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>
              <a:solidFill>
                <a:schemeClr val="tx1"/>
              </a:solidFill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2224213" y="754618"/>
            <a:ext cx="4862387" cy="369332"/>
            <a:chOff x="2438400" y="3446471"/>
            <a:chExt cx="4862387" cy="369332"/>
          </a:xfrm>
        </p:grpSpPr>
        <p:sp>
          <p:nvSpPr>
            <p:cNvPr id="12" name="TextBox 11"/>
            <p:cNvSpPr txBox="1"/>
            <p:nvPr/>
          </p:nvSpPr>
          <p:spPr>
            <a:xfrm>
              <a:off x="2438400" y="3446471"/>
              <a:ext cx="777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800" dirty="0">
                  <a:solidFill>
                    <a:srgbClr val="0E24F0"/>
                  </a:solidFill>
                </a:rPr>
                <a:t>data</a:t>
              </a:r>
              <a:endParaRPr lang="zh-CN" altLang="en-US" sz="1800" dirty="0">
                <a:solidFill>
                  <a:srgbClr val="0E24F0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586829" y="3446471"/>
              <a:ext cx="17139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800" dirty="0">
                  <a:solidFill>
                    <a:srgbClr val="7030A0"/>
                  </a:solidFill>
                </a:rPr>
                <a:t>skill</a:t>
              </a:r>
              <a:endParaRPr lang="zh-CN" altLang="en-US" sz="1800" dirty="0">
                <a:solidFill>
                  <a:srgbClr val="7030A0"/>
                </a:solidFill>
              </a:endParaRPr>
            </a:p>
          </p:txBody>
        </p:sp>
        <p:cxnSp>
          <p:nvCxnSpPr>
            <p:cNvPr id="15" name="直接箭头连接符 14"/>
            <p:cNvCxnSpPr/>
            <p:nvPr/>
          </p:nvCxnSpPr>
          <p:spPr>
            <a:xfrm>
              <a:off x="3244542" y="3638831"/>
              <a:ext cx="501454" cy="1"/>
            </a:xfrm>
            <a:prstGeom prst="straightConnector1">
              <a:avLst/>
            </a:prstGeom>
            <a:solidFill>
              <a:srgbClr val="DAFEF7"/>
            </a:solidFill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箭头连接符 15"/>
            <p:cNvCxnSpPr/>
            <p:nvPr/>
          </p:nvCxnSpPr>
          <p:spPr>
            <a:xfrm>
              <a:off x="4959306" y="3624902"/>
              <a:ext cx="613963" cy="1"/>
            </a:xfrm>
            <a:prstGeom prst="straightConnector1">
              <a:avLst/>
            </a:prstGeom>
            <a:solidFill>
              <a:srgbClr val="DAFEF7"/>
            </a:solidFill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矩形 16"/>
            <p:cNvSpPr/>
            <p:nvPr/>
          </p:nvSpPr>
          <p:spPr>
            <a:xfrm>
              <a:off x="3758554" y="3446471"/>
              <a:ext cx="1210494" cy="365802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800" dirty="0" smtClean="0">
                  <a:solidFill>
                    <a:srgbClr val="C00000"/>
                  </a:solidFill>
                </a:rPr>
                <a:t>ML</a:t>
              </a:r>
              <a:endParaRPr lang="zh-CN" altLang="en-US" sz="1800" dirty="0">
                <a:solidFill>
                  <a:srgbClr val="C00000"/>
                </a:solidFill>
              </a:endParaRP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1295400" y="133350"/>
            <a:ext cx="5929482" cy="503146"/>
          </a:xfrm>
          <a:prstGeom prst="rect">
            <a:avLst/>
          </a:prstGeom>
          <a:noFill/>
        </p:spPr>
        <p:txBody>
          <a:bodyPr wrap="square" lIns="71561" tIns="35780" rIns="71561" bIns="35780" rtlCol="0">
            <a:spAutoFit/>
          </a:bodyPr>
          <a:lstStyle/>
          <a:p>
            <a:pPr algn="ctr"/>
            <a:r>
              <a:rPr lang="en-US" altLang="zh-CN" sz="2800" dirty="0" smtClean="0">
                <a:solidFill>
                  <a:schemeClr val="accent3">
                    <a:lumMod val="50000"/>
                  </a:schemeClr>
                </a:solidFill>
              </a:rPr>
              <a:t>Online Education</a:t>
            </a:r>
            <a:endParaRPr lang="zh-CN" altLang="en-US" sz="2800" dirty="0">
              <a:solidFill>
                <a:schemeClr val="accent3">
                  <a:lumMod val="50000"/>
                </a:schemeClr>
              </a:solidFill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409172" y="1327983"/>
            <a:ext cx="8430028" cy="938967"/>
            <a:chOff x="3594100" y="3781425"/>
            <a:chExt cx="6477000" cy="2133600"/>
          </a:xfrm>
        </p:grpSpPr>
        <p:sp>
          <p:nvSpPr>
            <p:cNvPr id="20" name="圆角矩形 19"/>
            <p:cNvSpPr/>
            <p:nvPr/>
          </p:nvSpPr>
          <p:spPr>
            <a:xfrm>
              <a:off x="3748199" y="4000789"/>
              <a:ext cx="6316413" cy="1905000"/>
            </a:xfrm>
            <a:prstGeom prst="roundRect">
              <a:avLst/>
            </a:prstGeom>
            <a:solidFill>
              <a:srgbClr val="DAFEF7"/>
            </a:solidFill>
            <a:ln>
              <a:noFill/>
            </a:ln>
            <a:effectLst>
              <a:glow rad="266700">
                <a:schemeClr val="tx1">
                  <a:lumMod val="50000"/>
                  <a:lumOff val="50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圆角矩形 20"/>
            <p:cNvSpPr/>
            <p:nvPr/>
          </p:nvSpPr>
          <p:spPr>
            <a:xfrm>
              <a:off x="3594100" y="3781425"/>
              <a:ext cx="6477000" cy="2133600"/>
            </a:xfrm>
            <a:prstGeom prst="roundRect">
              <a:avLst/>
            </a:prstGeom>
            <a:solidFill>
              <a:srgbClr val="DAFEF7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533400" y="1496301"/>
            <a:ext cx="81609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3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altLang="zh-CN" sz="1800" dirty="0" smtClean="0">
                <a:solidFill>
                  <a:srgbClr val="0E24F0"/>
                </a:solidFill>
              </a:rPr>
              <a:t>data</a:t>
            </a:r>
            <a:r>
              <a:rPr lang="en-US" altLang="zh-CN" sz="1800" dirty="0" smtClean="0"/>
              <a:t>: students’ records on quizzes on a tutoring system</a:t>
            </a:r>
            <a:endParaRPr lang="en-US" altLang="zh-CN" sz="1800" dirty="0" smtClean="0"/>
          </a:p>
          <a:p>
            <a:pPr marL="285750" indent="-285750"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altLang="zh-CN" sz="1800" dirty="0" smtClean="0">
                <a:solidFill>
                  <a:srgbClr val="7030A0"/>
                </a:solidFill>
              </a:rPr>
              <a:t>skill</a:t>
            </a:r>
            <a:r>
              <a:rPr lang="en-US" altLang="zh-CN" sz="1800" dirty="0" smtClean="0"/>
              <a:t>: predict whether a student can give a correct answer to another quiz question</a:t>
            </a:r>
            <a:endParaRPr lang="zh-CN" altLang="en-US" sz="1800" dirty="0"/>
          </a:p>
        </p:txBody>
      </p:sp>
      <p:grpSp>
        <p:nvGrpSpPr>
          <p:cNvPr id="9" name="组合 8"/>
          <p:cNvGrpSpPr/>
          <p:nvPr/>
        </p:nvGrpSpPr>
        <p:grpSpPr>
          <a:xfrm>
            <a:off x="401815" y="2495550"/>
            <a:ext cx="8437385" cy="1905000"/>
            <a:chOff x="401815" y="2495550"/>
            <a:chExt cx="8437385" cy="1905000"/>
          </a:xfrm>
        </p:grpSpPr>
        <p:grpSp>
          <p:nvGrpSpPr>
            <p:cNvPr id="22" name="组合 21"/>
            <p:cNvGrpSpPr/>
            <p:nvPr/>
          </p:nvGrpSpPr>
          <p:grpSpPr>
            <a:xfrm>
              <a:off x="401815" y="2495550"/>
              <a:ext cx="8437385" cy="1905000"/>
              <a:chOff x="774700" y="1419229"/>
              <a:chExt cx="9220200" cy="2133603"/>
            </a:xfrm>
            <a:solidFill>
              <a:srgbClr val="F0D5D4"/>
            </a:solidFill>
          </p:grpSpPr>
          <p:sp>
            <p:nvSpPr>
              <p:cNvPr id="23" name="圆角矩形 22"/>
              <p:cNvSpPr/>
              <p:nvPr/>
            </p:nvSpPr>
            <p:spPr>
              <a:xfrm>
                <a:off x="994064" y="1638589"/>
                <a:ext cx="8991600" cy="1905000"/>
              </a:xfrm>
              <a:prstGeom prst="roundRect">
                <a:avLst/>
              </a:prstGeom>
              <a:grpFill/>
              <a:ln>
                <a:noFill/>
              </a:ln>
              <a:effectLst>
                <a:glow rad="266700">
                  <a:schemeClr val="tx1">
                    <a:lumMod val="50000"/>
                    <a:lumOff val="50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" name="圆角矩形 23"/>
              <p:cNvSpPr/>
              <p:nvPr/>
            </p:nvSpPr>
            <p:spPr>
              <a:xfrm>
                <a:off x="774700" y="1419229"/>
                <a:ext cx="9220200" cy="2133603"/>
              </a:xfrm>
              <a:prstGeom prst="roundRect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sp>
          <p:nvSpPr>
            <p:cNvPr id="25" name="剪去同侧角的矩形 24"/>
            <p:cNvSpPr/>
            <p:nvPr/>
          </p:nvSpPr>
          <p:spPr>
            <a:xfrm>
              <a:off x="409172" y="2506631"/>
              <a:ext cx="8421583" cy="414589"/>
            </a:xfrm>
            <a:prstGeom prst="snip2SameRect">
              <a:avLst/>
            </a:prstGeom>
            <a:gradFill>
              <a:gsLst>
                <a:gs pos="67000">
                  <a:srgbClr val="C00000"/>
                </a:gs>
                <a:gs pos="100000">
                  <a:srgbClr val="F4FEF8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1561" tIns="35780" rIns="71561" bIns="35780" spcCol="0" rtlCol="0" anchor="ctr"/>
            <a:lstStyle/>
            <a:p>
              <a:r>
                <a:rPr lang="en-US" altLang="zh-CN" sz="1900" dirty="0" smtClean="0"/>
                <a:t>A Possible ML Solution</a:t>
              </a:r>
              <a:endParaRPr lang="zh-CN" altLang="en-US" sz="1900" dirty="0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457200" y="2876550"/>
            <a:ext cx="731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dirty="0" smtClean="0"/>
              <a:t>answer correctly ≈ recent </a:t>
            </a:r>
            <a:r>
              <a:rPr lang="en-US" altLang="zh-CN" sz="1800" dirty="0" smtClean="0">
                <a:solidFill>
                  <a:schemeClr val="accent6">
                    <a:lumMod val="75000"/>
                  </a:schemeClr>
                </a:solidFill>
              </a:rPr>
              <a:t>level</a:t>
            </a:r>
            <a:r>
              <a:rPr lang="en-US" altLang="zh-CN" sz="1800" dirty="0" smtClean="0"/>
              <a:t> of student &gt; </a:t>
            </a:r>
            <a:r>
              <a:rPr lang="en-US" altLang="zh-CN" sz="1800" dirty="0" smtClean="0">
                <a:solidFill>
                  <a:schemeClr val="accent6">
                    <a:lumMod val="75000"/>
                  </a:schemeClr>
                </a:solidFill>
              </a:rPr>
              <a:t>difficulty</a:t>
            </a:r>
            <a:r>
              <a:rPr lang="en-US" altLang="zh-CN" sz="1800" dirty="0" smtClean="0"/>
              <a:t> of question </a:t>
            </a:r>
            <a:endParaRPr lang="zh-CN" altLang="en-US" sz="1800" dirty="0"/>
          </a:p>
        </p:txBody>
      </p:sp>
      <p:sp>
        <p:nvSpPr>
          <p:cNvPr id="7" name="TextBox 6"/>
          <p:cNvSpPr txBox="1"/>
          <p:nvPr/>
        </p:nvSpPr>
        <p:spPr>
          <a:xfrm>
            <a:off x="685800" y="3257550"/>
            <a:ext cx="7467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altLang="zh-CN" sz="1800" dirty="0" smtClean="0"/>
              <a:t>give ML </a:t>
            </a:r>
            <a:r>
              <a:rPr lang="en-US" altLang="zh-CN" sz="1800" dirty="0" smtClean="0">
                <a:solidFill>
                  <a:srgbClr val="0E24F0"/>
                </a:solidFill>
              </a:rPr>
              <a:t>9 million records </a:t>
            </a:r>
            <a:r>
              <a:rPr lang="en-US" altLang="zh-CN" sz="1800" dirty="0" smtClean="0"/>
              <a:t>from </a:t>
            </a:r>
            <a:r>
              <a:rPr lang="en-US" altLang="zh-CN" sz="1800" dirty="0" smtClean="0">
                <a:solidFill>
                  <a:srgbClr val="0E24F0"/>
                </a:solidFill>
              </a:rPr>
              <a:t>3000 students</a:t>
            </a:r>
            <a:endParaRPr lang="en-US" altLang="zh-CN" sz="1800" dirty="0" smtClean="0">
              <a:solidFill>
                <a:srgbClr val="0E24F0"/>
              </a:solidFill>
            </a:endParaRPr>
          </a:p>
          <a:p>
            <a:pPr marL="285750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altLang="zh-CN" sz="1800" dirty="0" smtClean="0"/>
              <a:t>ML determines (</a:t>
            </a:r>
            <a:r>
              <a:rPr lang="en-US" altLang="zh-CN" sz="1800" dirty="0" smtClean="0">
                <a:solidFill>
                  <a:srgbClr val="C00000"/>
                </a:solidFill>
              </a:rPr>
              <a:t>reverse-engineers</a:t>
            </a:r>
            <a:r>
              <a:rPr lang="en-US" altLang="zh-CN" sz="1800" dirty="0" smtClean="0"/>
              <a:t>) </a:t>
            </a:r>
            <a:r>
              <a:rPr lang="en-US" altLang="zh-CN" sz="1800" dirty="0" smtClean="0">
                <a:solidFill>
                  <a:schemeClr val="accent6">
                    <a:lumMod val="75000"/>
                  </a:schemeClr>
                </a:solidFill>
              </a:rPr>
              <a:t>level</a:t>
            </a:r>
            <a:r>
              <a:rPr lang="en-US" altLang="zh-CN" sz="1800" dirty="0" smtClean="0"/>
              <a:t> and </a:t>
            </a:r>
            <a:r>
              <a:rPr lang="en-US" altLang="zh-CN" sz="1800" dirty="0">
                <a:solidFill>
                  <a:schemeClr val="accent6">
                    <a:lumMod val="75000"/>
                  </a:schemeClr>
                </a:solidFill>
              </a:rPr>
              <a:t>difficulty</a:t>
            </a:r>
            <a:r>
              <a:rPr lang="en-US" altLang="zh-CN" sz="1800" dirty="0" smtClean="0"/>
              <a:t> automatically</a:t>
            </a:r>
            <a:endParaRPr lang="zh-CN" altLang="en-US" sz="1800" dirty="0"/>
          </a:p>
        </p:txBody>
      </p:sp>
      <p:grpSp>
        <p:nvGrpSpPr>
          <p:cNvPr id="30" name="组合 29"/>
          <p:cNvGrpSpPr/>
          <p:nvPr/>
        </p:nvGrpSpPr>
        <p:grpSpPr>
          <a:xfrm>
            <a:off x="2800621" y="4552756"/>
            <a:ext cx="3429000" cy="303679"/>
            <a:chOff x="774700" y="1419225"/>
            <a:chExt cx="9220200" cy="2133600"/>
          </a:xfrm>
          <a:solidFill>
            <a:srgbClr val="FFFFC9"/>
          </a:solidFill>
        </p:grpSpPr>
        <p:sp>
          <p:nvSpPr>
            <p:cNvPr id="31" name="圆角矩形 30"/>
            <p:cNvSpPr/>
            <p:nvPr/>
          </p:nvSpPr>
          <p:spPr>
            <a:xfrm>
              <a:off x="994064" y="1638589"/>
              <a:ext cx="8991600" cy="1905000"/>
            </a:xfrm>
            <a:prstGeom prst="roundRect">
              <a:avLst/>
            </a:prstGeom>
            <a:grpFill/>
            <a:ln>
              <a:noFill/>
            </a:ln>
            <a:effectLst>
              <a:glow rad="266700">
                <a:schemeClr val="tx1">
                  <a:lumMod val="50000"/>
                  <a:lumOff val="50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圆角矩形 31"/>
            <p:cNvSpPr/>
            <p:nvPr/>
          </p:nvSpPr>
          <p:spPr>
            <a:xfrm>
              <a:off x="774700" y="1419225"/>
              <a:ext cx="9220200" cy="2133600"/>
            </a:xfrm>
            <a:prstGeom prst="round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800" dirty="0" smtClean="0">
                  <a:solidFill>
                    <a:schemeClr val="tx1"/>
                  </a:solidFill>
                </a:rPr>
                <a:t>KDD Cup 2010</a:t>
              </a:r>
              <a:endParaRPr lang="zh-CN" altLang="en-US" sz="1800" dirty="0">
                <a:solidFill>
                  <a:schemeClr val="tx1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2595305" y="2417862"/>
            <a:ext cx="22474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 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tags/tag1.xml><?xml version="1.0" encoding="utf-8"?>
<p:tagLst xmlns:p="http://schemas.openxmlformats.org/presentationml/2006/main">
  <p:tag name="commondata" val="eyJoZGlkIjoiOTYwMzk4YmRmZmYxNGI1NDk5OGU4NThjMDhiOWZkMzUifQ==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10913</Words>
  <Application>WPS 演示</Application>
  <PresentationFormat>全屏显示(16:9)</PresentationFormat>
  <Paragraphs>749</Paragraphs>
  <Slides>46</Slides>
  <Notes>46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46</vt:i4>
      </vt:variant>
    </vt:vector>
  </HeadingPairs>
  <TitlesOfParts>
    <vt:vector size="57" baseType="lpstr">
      <vt:lpstr>Arial</vt:lpstr>
      <vt:lpstr>宋体</vt:lpstr>
      <vt:lpstr>Wingdings</vt:lpstr>
      <vt:lpstr>Arial</vt:lpstr>
      <vt:lpstr>华文楷体</vt:lpstr>
      <vt:lpstr>Times New Roman</vt:lpstr>
      <vt:lpstr>Calibri</vt:lpstr>
      <vt:lpstr>微软雅黑</vt:lpstr>
      <vt:lpstr>Arial Unicode MS</vt:lpstr>
      <vt:lpstr>Times New Roman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 Foundations_Nan.pdf</dc:title>
  <dc:creator>xnan</dc:creator>
  <cp:lastModifiedBy>xiaofei</cp:lastModifiedBy>
  <cp:revision>113</cp:revision>
  <dcterms:created xsi:type="dcterms:W3CDTF">2020-07-24T15:00:00Z</dcterms:created>
  <dcterms:modified xsi:type="dcterms:W3CDTF">2024-09-18T17:55:29Z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2017-09-06T08:00:00Z</vt:filetime>
  </property>
  <property fmtid="{D5CDD505-2E9C-101B-9397-08002B2CF9AE}" pid="3" name="LastSaved">
    <vt:filetime>2020-07-24T08:00:00Z</vt:filetime>
  </property>
  <property fmtid="{D5CDD505-2E9C-101B-9397-08002B2CF9AE}" pid="4" name="ICV">
    <vt:lpwstr>7D733275D66440CB8780ADF8B28B50D3_12</vt:lpwstr>
  </property>
  <property fmtid="{D5CDD505-2E9C-101B-9397-08002B2CF9AE}" pid="5" name="KSOProductBuildVer">
    <vt:lpwstr>2052-12.1.0.18276</vt:lpwstr>
  </property>
</Properties>
</file>